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22"/>
  </p:notesMasterIdLst>
  <p:sldIdLst>
    <p:sldId id="256" r:id="rId2"/>
    <p:sldId id="274" r:id="rId3"/>
    <p:sldId id="257" r:id="rId4"/>
    <p:sldId id="272" r:id="rId5"/>
    <p:sldId id="273" r:id="rId6"/>
    <p:sldId id="260" r:id="rId7"/>
    <p:sldId id="261" r:id="rId8"/>
    <p:sldId id="266" r:id="rId9"/>
    <p:sldId id="262" r:id="rId10"/>
    <p:sldId id="263" r:id="rId11"/>
    <p:sldId id="264" r:id="rId12"/>
    <p:sldId id="270" r:id="rId13"/>
    <p:sldId id="268" r:id="rId14"/>
    <p:sldId id="275" r:id="rId15"/>
    <p:sldId id="276" r:id="rId16"/>
    <p:sldId id="277" r:id="rId17"/>
    <p:sldId id="278" r:id="rId18"/>
    <p:sldId id="279" r:id="rId19"/>
    <p:sldId id="280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-1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22E79-50DD-4CBE-B9EE-FE1C99943200}" type="doc">
      <dgm:prSet loTypeId="urn:microsoft.com/office/officeart/2005/8/layout/StepDownProcess" loCatId="process" qsTypeId="urn:microsoft.com/office/officeart/2005/8/quickstyle/3d7" qsCatId="3D" csTypeId="urn:microsoft.com/office/officeart/2005/8/colors/colorful2" csCatId="colorful" phldr="1"/>
      <dgm:spPr/>
    </dgm:pt>
    <dgm:pt modelId="{1ACEA910-9593-4571-B9D7-04CD78014327}">
      <dgm:prSet phldrT="[Text]" custT="1"/>
      <dgm:spPr/>
      <dgm:t>
        <a:bodyPr/>
        <a:lstStyle/>
        <a:p>
          <a:r>
            <a:rPr lang="ru-RU" sz="1800" b="1" dirty="0" smtClean="0"/>
            <a:t>Поиск ИТ-установщиков</a:t>
          </a:r>
          <a:endParaRPr lang="ru-RU" sz="1800" b="1" dirty="0"/>
        </a:p>
      </dgm:t>
    </dgm:pt>
    <dgm:pt modelId="{FA3E25B5-3458-4BDF-9A09-20F2CFC2F099}" type="parTrans" cxnId="{60874CF9-8F6E-42C5-BA0D-065A97D816C8}">
      <dgm:prSet/>
      <dgm:spPr/>
      <dgm:t>
        <a:bodyPr/>
        <a:lstStyle/>
        <a:p>
          <a:endParaRPr lang="ru-RU" sz="1800" b="1"/>
        </a:p>
      </dgm:t>
    </dgm:pt>
    <dgm:pt modelId="{E7632A82-929C-4991-989F-3E063E5CFAA1}" type="sibTrans" cxnId="{60874CF9-8F6E-42C5-BA0D-065A97D816C8}">
      <dgm:prSet/>
      <dgm:spPr/>
      <dgm:t>
        <a:bodyPr/>
        <a:lstStyle/>
        <a:p>
          <a:endParaRPr lang="ru-RU" sz="1800" b="1"/>
        </a:p>
      </dgm:t>
    </dgm:pt>
    <dgm:pt modelId="{0E84D885-E1E7-4E87-B731-C5D67F9598B5}">
      <dgm:prSet phldrT="[Text]" custT="1"/>
      <dgm:spPr/>
      <dgm:t>
        <a:bodyPr/>
        <a:lstStyle/>
        <a:p>
          <a:r>
            <a:rPr lang="ru-RU" sz="1400" b="1" dirty="0" smtClean="0"/>
            <a:t>Информационно-образовательная работа с помощью </a:t>
          </a:r>
          <a:r>
            <a:rPr lang="ru-RU" sz="1400" b="1" dirty="0" err="1" smtClean="0"/>
            <a:t>обзвона</a:t>
          </a:r>
          <a:endParaRPr lang="ru-RU" sz="1400" b="1" dirty="0"/>
        </a:p>
      </dgm:t>
    </dgm:pt>
    <dgm:pt modelId="{62F61680-43FE-4C88-A057-E9C684605611}" type="parTrans" cxnId="{188AB152-E992-4809-80F5-C1CE9829FEFB}">
      <dgm:prSet/>
      <dgm:spPr/>
      <dgm:t>
        <a:bodyPr/>
        <a:lstStyle/>
        <a:p>
          <a:endParaRPr lang="ru-RU" sz="1800" b="1"/>
        </a:p>
      </dgm:t>
    </dgm:pt>
    <dgm:pt modelId="{0FA1688D-6D22-4AF5-AA64-7CA0A4D37B3E}" type="sibTrans" cxnId="{188AB152-E992-4809-80F5-C1CE9829FEFB}">
      <dgm:prSet/>
      <dgm:spPr/>
      <dgm:t>
        <a:bodyPr/>
        <a:lstStyle/>
        <a:p>
          <a:endParaRPr lang="ru-RU" sz="1800" b="1"/>
        </a:p>
      </dgm:t>
    </dgm:pt>
    <dgm:pt modelId="{74903AB1-2152-490C-A555-ECF741FB9A31}">
      <dgm:prSet phldrT="[Text]" custT="1"/>
      <dgm:spPr/>
      <dgm:t>
        <a:bodyPr/>
        <a:lstStyle/>
        <a:p>
          <a:r>
            <a:rPr lang="ru-RU" sz="1800" b="1" dirty="0" smtClean="0"/>
            <a:t>Повторный </a:t>
          </a:r>
          <a:r>
            <a:rPr lang="ru-RU" sz="1800" b="1" dirty="0" err="1" smtClean="0"/>
            <a:t>обзвон</a:t>
          </a:r>
          <a:endParaRPr lang="ru-RU" sz="1800" b="1" dirty="0"/>
        </a:p>
      </dgm:t>
    </dgm:pt>
    <dgm:pt modelId="{C63CFB73-2322-4E4A-9258-18A17225B2BA}" type="parTrans" cxnId="{FF8AE1F0-D9DC-4A3C-9902-1B4C89FEDB09}">
      <dgm:prSet/>
      <dgm:spPr/>
      <dgm:t>
        <a:bodyPr/>
        <a:lstStyle/>
        <a:p>
          <a:endParaRPr lang="ru-RU" sz="1800" b="1"/>
        </a:p>
      </dgm:t>
    </dgm:pt>
    <dgm:pt modelId="{3975D4A0-4FEE-443F-B756-FF8044C3795E}" type="sibTrans" cxnId="{FF8AE1F0-D9DC-4A3C-9902-1B4C89FEDB09}">
      <dgm:prSet/>
      <dgm:spPr/>
      <dgm:t>
        <a:bodyPr/>
        <a:lstStyle/>
        <a:p>
          <a:endParaRPr lang="ru-RU" sz="1800" b="1"/>
        </a:p>
      </dgm:t>
    </dgm:pt>
    <dgm:pt modelId="{87CCCE56-EFF4-4EEC-BF0A-BF00126E6EE0}">
      <dgm:prSet custT="1"/>
      <dgm:spPr/>
      <dgm:t>
        <a:bodyPr/>
        <a:lstStyle/>
        <a:p>
          <a:r>
            <a:rPr lang="ru-RU" sz="1800" b="1" dirty="0" smtClean="0"/>
            <a:t>Анализ результатов</a:t>
          </a:r>
          <a:endParaRPr lang="ru-RU" sz="1800" b="1" dirty="0"/>
        </a:p>
      </dgm:t>
    </dgm:pt>
    <dgm:pt modelId="{940AC5C3-94BF-44B4-97E5-0CC77BDC0F04}" type="parTrans" cxnId="{73437B38-4DF6-42CC-B915-C21F6A62DF8C}">
      <dgm:prSet/>
      <dgm:spPr/>
      <dgm:t>
        <a:bodyPr/>
        <a:lstStyle/>
        <a:p>
          <a:endParaRPr lang="ru-RU"/>
        </a:p>
      </dgm:t>
    </dgm:pt>
    <dgm:pt modelId="{5666DDD9-DC6B-4E84-86BE-D8AA583E3551}" type="sibTrans" cxnId="{73437B38-4DF6-42CC-B915-C21F6A62DF8C}">
      <dgm:prSet/>
      <dgm:spPr/>
      <dgm:t>
        <a:bodyPr/>
        <a:lstStyle/>
        <a:p>
          <a:endParaRPr lang="ru-RU"/>
        </a:p>
      </dgm:t>
    </dgm:pt>
    <dgm:pt modelId="{3AA6246C-D35D-4574-B097-B44A08A89FBD}" type="pres">
      <dgm:prSet presAssocID="{6BD22E79-50DD-4CBE-B9EE-FE1C99943200}" presName="rootnode" presStyleCnt="0">
        <dgm:presLayoutVars>
          <dgm:chMax/>
          <dgm:chPref/>
          <dgm:dir/>
          <dgm:animLvl val="lvl"/>
        </dgm:presLayoutVars>
      </dgm:prSet>
      <dgm:spPr/>
    </dgm:pt>
    <dgm:pt modelId="{708073D8-D5E3-4418-B666-AC908F858994}" type="pres">
      <dgm:prSet presAssocID="{1ACEA910-9593-4571-B9D7-04CD78014327}" presName="composite" presStyleCnt="0"/>
      <dgm:spPr/>
    </dgm:pt>
    <dgm:pt modelId="{DAC9B437-3BF8-4AF6-8277-C7BBA79D3B5D}" type="pres">
      <dgm:prSet presAssocID="{1ACEA910-9593-4571-B9D7-04CD78014327}" presName="bentUpArrow1" presStyleLbl="alignImgPlace1" presStyleIdx="0" presStyleCnt="3" custLinFactNeighborX="-36694" custLinFactNeighborY="-2390"/>
      <dgm:spPr/>
    </dgm:pt>
    <dgm:pt modelId="{7CE52B4C-1CA4-40C5-84BD-3FD7D7C20356}" type="pres">
      <dgm:prSet presAssocID="{1ACEA910-9593-4571-B9D7-04CD78014327}" presName="ParentText" presStyleLbl="node1" presStyleIdx="0" presStyleCnt="4" custLinFactNeighborX="-69457" custLinFactNeighborY="41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D89FB-0A04-447A-BA31-DDC86223FEE4}" type="pres">
      <dgm:prSet presAssocID="{1ACEA910-9593-4571-B9D7-04CD7801432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9D09FAF-DFE5-4C2C-AE5C-A52BF7995992}" type="pres">
      <dgm:prSet presAssocID="{E7632A82-929C-4991-989F-3E063E5CFAA1}" presName="sibTrans" presStyleCnt="0"/>
      <dgm:spPr/>
    </dgm:pt>
    <dgm:pt modelId="{DCDCAF4B-AFC7-4F59-A10C-E10525DF295E}" type="pres">
      <dgm:prSet presAssocID="{0E84D885-E1E7-4E87-B731-C5D67F9598B5}" presName="composite" presStyleCnt="0"/>
      <dgm:spPr/>
    </dgm:pt>
    <dgm:pt modelId="{19330398-AFE0-4C9D-AEAA-354456F02DC5}" type="pres">
      <dgm:prSet presAssocID="{0E84D885-E1E7-4E87-B731-C5D67F9598B5}" presName="bentUpArrow1" presStyleLbl="alignImgPlace1" presStyleIdx="1" presStyleCnt="3" custLinFactNeighborX="-13691" custLinFactNeighborY="-569"/>
      <dgm:spPr/>
    </dgm:pt>
    <dgm:pt modelId="{18396E98-747E-4512-BEF7-AD8304BB55D8}" type="pres">
      <dgm:prSet presAssocID="{0E84D885-E1E7-4E87-B731-C5D67F9598B5}" presName="ParentText" presStyleLbl="node1" presStyleIdx="1" presStyleCnt="4" custLinFactNeighborX="-25640" custLinFactNeighborY="45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32C21-60C1-4DD9-AEF6-F00B220B625D}" type="pres">
      <dgm:prSet presAssocID="{0E84D885-E1E7-4E87-B731-C5D67F9598B5}" presName="ChildText" presStyleLbl="revTx" presStyleIdx="1" presStyleCnt="3" custLinFactX="-15952" custLinFactNeighborX="-100000" custLinFactNeighborY="-3243">
        <dgm:presLayoutVars>
          <dgm:chMax val="0"/>
          <dgm:chPref val="0"/>
          <dgm:bulletEnabled val="1"/>
        </dgm:presLayoutVars>
      </dgm:prSet>
      <dgm:spPr/>
    </dgm:pt>
    <dgm:pt modelId="{60A2A9F6-751A-4FC6-98DE-B9E91FF607DE}" type="pres">
      <dgm:prSet presAssocID="{0FA1688D-6D22-4AF5-AA64-7CA0A4D37B3E}" presName="sibTrans" presStyleCnt="0"/>
      <dgm:spPr/>
    </dgm:pt>
    <dgm:pt modelId="{526D0545-E299-4FD9-A414-4723455EECDE}" type="pres">
      <dgm:prSet presAssocID="{74903AB1-2152-490C-A555-ECF741FB9A31}" presName="composite" presStyleCnt="0"/>
      <dgm:spPr/>
    </dgm:pt>
    <dgm:pt modelId="{8C757EBE-DE67-48C8-9CBB-1CDC770977E8}" type="pres">
      <dgm:prSet presAssocID="{74903AB1-2152-490C-A555-ECF741FB9A31}" presName="bentUpArrow1" presStyleLbl="alignImgPlace1" presStyleIdx="2" presStyleCnt="3" custLinFactNeighborX="16244" custLinFactNeighborY="-14535"/>
      <dgm:spPr/>
    </dgm:pt>
    <dgm:pt modelId="{A784928B-7622-491F-8690-D64C5B54E540}" type="pres">
      <dgm:prSet presAssocID="{74903AB1-2152-490C-A555-ECF741FB9A31}" presName="ParentText" presStyleLbl="node1" presStyleIdx="2" presStyleCnt="4" custLinFactNeighborX="-10211" custLinFactNeighborY="-61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AE63A-6CB9-433A-B230-E888C19D3D18}" type="pres">
      <dgm:prSet presAssocID="{74903AB1-2152-490C-A555-ECF741FB9A3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7AEA4-CE31-492B-8447-7F4499F81E3D}" type="pres">
      <dgm:prSet presAssocID="{3975D4A0-4FEE-443F-B756-FF8044C3795E}" presName="sibTrans" presStyleCnt="0"/>
      <dgm:spPr/>
    </dgm:pt>
    <dgm:pt modelId="{976125CD-EA7B-4EF9-8CDD-08264834A669}" type="pres">
      <dgm:prSet presAssocID="{87CCCE56-EFF4-4EEC-BF0A-BF00126E6EE0}" presName="composite" presStyleCnt="0"/>
      <dgm:spPr/>
    </dgm:pt>
    <dgm:pt modelId="{B9B1A1EB-AE24-4014-A163-C9C64AEAA84F}" type="pres">
      <dgm:prSet presAssocID="{87CCCE56-EFF4-4EEC-BF0A-BF00126E6EE0}" presName="ParentText" presStyleLbl="node1" presStyleIdx="3" presStyleCnt="4" custLinFactNeighborX="10034" custLinFactNeighborY="-11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AB152-E992-4809-80F5-C1CE9829FEFB}" srcId="{6BD22E79-50DD-4CBE-B9EE-FE1C99943200}" destId="{0E84D885-E1E7-4E87-B731-C5D67F9598B5}" srcOrd="1" destOrd="0" parTransId="{62F61680-43FE-4C88-A057-E9C684605611}" sibTransId="{0FA1688D-6D22-4AF5-AA64-7CA0A4D37B3E}"/>
    <dgm:cxn modelId="{4F46A65B-5909-48F9-8F0E-586DCDBDA06C}" type="presOf" srcId="{87CCCE56-EFF4-4EEC-BF0A-BF00126E6EE0}" destId="{B9B1A1EB-AE24-4014-A163-C9C64AEAA84F}" srcOrd="0" destOrd="0" presId="urn:microsoft.com/office/officeart/2005/8/layout/StepDownProcess"/>
    <dgm:cxn modelId="{60874CF9-8F6E-42C5-BA0D-065A97D816C8}" srcId="{6BD22E79-50DD-4CBE-B9EE-FE1C99943200}" destId="{1ACEA910-9593-4571-B9D7-04CD78014327}" srcOrd="0" destOrd="0" parTransId="{FA3E25B5-3458-4BDF-9A09-20F2CFC2F099}" sibTransId="{E7632A82-929C-4991-989F-3E063E5CFAA1}"/>
    <dgm:cxn modelId="{465B0526-45D0-4F7E-9D02-3F1A6ADF77CC}" type="presOf" srcId="{74903AB1-2152-490C-A555-ECF741FB9A31}" destId="{A784928B-7622-491F-8690-D64C5B54E540}" srcOrd="0" destOrd="0" presId="urn:microsoft.com/office/officeart/2005/8/layout/StepDownProcess"/>
    <dgm:cxn modelId="{F59E45EF-9FE3-402D-BB51-4F89D82C66E0}" type="presOf" srcId="{6BD22E79-50DD-4CBE-B9EE-FE1C99943200}" destId="{3AA6246C-D35D-4574-B097-B44A08A89FBD}" srcOrd="0" destOrd="0" presId="urn:microsoft.com/office/officeart/2005/8/layout/StepDownProcess"/>
    <dgm:cxn modelId="{7FE9715C-C9D9-4471-8E81-B42581A1384E}" type="presOf" srcId="{0E84D885-E1E7-4E87-B731-C5D67F9598B5}" destId="{18396E98-747E-4512-BEF7-AD8304BB55D8}" srcOrd="0" destOrd="0" presId="urn:microsoft.com/office/officeart/2005/8/layout/StepDownProcess"/>
    <dgm:cxn modelId="{73437B38-4DF6-42CC-B915-C21F6A62DF8C}" srcId="{6BD22E79-50DD-4CBE-B9EE-FE1C99943200}" destId="{87CCCE56-EFF4-4EEC-BF0A-BF00126E6EE0}" srcOrd="3" destOrd="0" parTransId="{940AC5C3-94BF-44B4-97E5-0CC77BDC0F04}" sibTransId="{5666DDD9-DC6B-4E84-86BE-D8AA583E3551}"/>
    <dgm:cxn modelId="{3D14F630-5B92-4581-9F9D-A90358C781D4}" type="presOf" srcId="{1ACEA910-9593-4571-B9D7-04CD78014327}" destId="{7CE52B4C-1CA4-40C5-84BD-3FD7D7C20356}" srcOrd="0" destOrd="0" presId="urn:microsoft.com/office/officeart/2005/8/layout/StepDownProcess"/>
    <dgm:cxn modelId="{FF8AE1F0-D9DC-4A3C-9902-1B4C89FEDB09}" srcId="{6BD22E79-50DD-4CBE-B9EE-FE1C99943200}" destId="{74903AB1-2152-490C-A555-ECF741FB9A31}" srcOrd="2" destOrd="0" parTransId="{C63CFB73-2322-4E4A-9258-18A17225B2BA}" sibTransId="{3975D4A0-4FEE-443F-B756-FF8044C3795E}"/>
    <dgm:cxn modelId="{3EC8F5CB-5AF4-4E25-89D2-4873E9D76F8F}" type="presParOf" srcId="{3AA6246C-D35D-4574-B097-B44A08A89FBD}" destId="{708073D8-D5E3-4418-B666-AC908F858994}" srcOrd="0" destOrd="0" presId="urn:microsoft.com/office/officeart/2005/8/layout/StepDownProcess"/>
    <dgm:cxn modelId="{03ACA9B5-34FF-4385-9174-994F5B83E6C3}" type="presParOf" srcId="{708073D8-D5E3-4418-B666-AC908F858994}" destId="{DAC9B437-3BF8-4AF6-8277-C7BBA79D3B5D}" srcOrd="0" destOrd="0" presId="urn:microsoft.com/office/officeart/2005/8/layout/StepDownProcess"/>
    <dgm:cxn modelId="{07464D8C-EAC6-4ED3-8438-963F0C986956}" type="presParOf" srcId="{708073D8-D5E3-4418-B666-AC908F858994}" destId="{7CE52B4C-1CA4-40C5-84BD-3FD7D7C20356}" srcOrd="1" destOrd="0" presId="urn:microsoft.com/office/officeart/2005/8/layout/StepDownProcess"/>
    <dgm:cxn modelId="{27F9F3C8-308D-4F0D-BE48-C0E7CD1548F2}" type="presParOf" srcId="{708073D8-D5E3-4418-B666-AC908F858994}" destId="{261D89FB-0A04-447A-BA31-DDC86223FEE4}" srcOrd="2" destOrd="0" presId="urn:microsoft.com/office/officeart/2005/8/layout/StepDownProcess"/>
    <dgm:cxn modelId="{D7FBD210-53DD-4A05-886B-F4D5E5099C20}" type="presParOf" srcId="{3AA6246C-D35D-4574-B097-B44A08A89FBD}" destId="{49D09FAF-DFE5-4C2C-AE5C-A52BF7995992}" srcOrd="1" destOrd="0" presId="urn:microsoft.com/office/officeart/2005/8/layout/StepDownProcess"/>
    <dgm:cxn modelId="{2CCC46DE-0B31-43ED-AC7C-27C604D414A6}" type="presParOf" srcId="{3AA6246C-D35D-4574-B097-B44A08A89FBD}" destId="{DCDCAF4B-AFC7-4F59-A10C-E10525DF295E}" srcOrd="2" destOrd="0" presId="urn:microsoft.com/office/officeart/2005/8/layout/StepDownProcess"/>
    <dgm:cxn modelId="{F96374E4-A2F4-4438-8727-CD82D31314A2}" type="presParOf" srcId="{DCDCAF4B-AFC7-4F59-A10C-E10525DF295E}" destId="{19330398-AFE0-4C9D-AEAA-354456F02DC5}" srcOrd="0" destOrd="0" presId="urn:microsoft.com/office/officeart/2005/8/layout/StepDownProcess"/>
    <dgm:cxn modelId="{EADC4635-5655-495D-A6CD-01C1D906F548}" type="presParOf" srcId="{DCDCAF4B-AFC7-4F59-A10C-E10525DF295E}" destId="{18396E98-747E-4512-BEF7-AD8304BB55D8}" srcOrd="1" destOrd="0" presId="urn:microsoft.com/office/officeart/2005/8/layout/StepDownProcess"/>
    <dgm:cxn modelId="{92467BDE-B1B5-462B-9614-790B82A9A378}" type="presParOf" srcId="{DCDCAF4B-AFC7-4F59-A10C-E10525DF295E}" destId="{F8732C21-60C1-4DD9-AEF6-F00B220B625D}" srcOrd="2" destOrd="0" presId="urn:microsoft.com/office/officeart/2005/8/layout/StepDownProcess"/>
    <dgm:cxn modelId="{D20BDB8D-2B80-486E-A4FD-A1A133BC6607}" type="presParOf" srcId="{3AA6246C-D35D-4574-B097-B44A08A89FBD}" destId="{60A2A9F6-751A-4FC6-98DE-B9E91FF607DE}" srcOrd="3" destOrd="0" presId="urn:microsoft.com/office/officeart/2005/8/layout/StepDownProcess"/>
    <dgm:cxn modelId="{3F91181B-FE25-444A-986C-4BD37DF880DC}" type="presParOf" srcId="{3AA6246C-D35D-4574-B097-B44A08A89FBD}" destId="{526D0545-E299-4FD9-A414-4723455EECDE}" srcOrd="4" destOrd="0" presId="urn:microsoft.com/office/officeart/2005/8/layout/StepDownProcess"/>
    <dgm:cxn modelId="{D7E69E43-5E92-43C8-8601-773D5ACFC31F}" type="presParOf" srcId="{526D0545-E299-4FD9-A414-4723455EECDE}" destId="{8C757EBE-DE67-48C8-9CBB-1CDC770977E8}" srcOrd="0" destOrd="0" presId="urn:microsoft.com/office/officeart/2005/8/layout/StepDownProcess"/>
    <dgm:cxn modelId="{DB522DD8-5191-4128-A31E-8AB0AE193EFF}" type="presParOf" srcId="{526D0545-E299-4FD9-A414-4723455EECDE}" destId="{A784928B-7622-491F-8690-D64C5B54E540}" srcOrd="1" destOrd="0" presId="urn:microsoft.com/office/officeart/2005/8/layout/StepDownProcess"/>
    <dgm:cxn modelId="{92BD86F9-8C28-41A0-813A-74090753FAEB}" type="presParOf" srcId="{526D0545-E299-4FD9-A414-4723455EECDE}" destId="{B8DAE63A-6CB9-433A-B230-E888C19D3D18}" srcOrd="2" destOrd="0" presId="urn:microsoft.com/office/officeart/2005/8/layout/StepDownProcess"/>
    <dgm:cxn modelId="{077255F6-1A5F-4A26-A7D8-E09E69C14D69}" type="presParOf" srcId="{3AA6246C-D35D-4574-B097-B44A08A89FBD}" destId="{6647AEA4-CE31-492B-8447-7F4499F81E3D}" srcOrd="5" destOrd="0" presId="urn:microsoft.com/office/officeart/2005/8/layout/StepDownProcess"/>
    <dgm:cxn modelId="{58B9994D-FE72-49CC-A1A4-CF9D17BAB459}" type="presParOf" srcId="{3AA6246C-D35D-4574-B097-B44A08A89FBD}" destId="{976125CD-EA7B-4EF9-8CDD-08264834A669}" srcOrd="6" destOrd="0" presId="urn:microsoft.com/office/officeart/2005/8/layout/StepDownProcess"/>
    <dgm:cxn modelId="{30A69F6A-0CC9-47CB-A89F-55E4C7FECFB8}" type="presParOf" srcId="{976125CD-EA7B-4EF9-8CDD-08264834A669}" destId="{B9B1A1EB-AE24-4014-A163-C9C64AEAA84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3A5E26-E935-432A-A434-1C29BC00FBDA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F9DA77-9795-4315-B943-2C71D19EF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Примеры скриптов, и таблица в которую была собрана вся информация после обзвона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43AD4-D133-4BE2-8951-1B995E26CF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 t="2351"/>
          <a:stretch>
            <a:fillRect/>
          </a:stretch>
        </p:blipFill>
        <p:spPr bwMode="auto">
          <a:xfrm>
            <a:off x="-19050" y="-153988"/>
            <a:ext cx="9144000" cy="669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221088"/>
            <a:ext cx="7772400" cy="1296144"/>
          </a:xfrm>
          <a:solidFill>
            <a:schemeClr val="bg1">
              <a:alpha val="71000"/>
            </a:schemeClr>
          </a:solidFill>
        </p:spPr>
        <p:txBody>
          <a:bodyPr>
            <a:normAutofit/>
          </a:bodyPr>
          <a:lstStyle>
            <a:lvl1pPr>
              <a:defRPr lang="ru-RU" sz="3200" b="0" kern="1200" dirty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517232"/>
            <a:ext cx="7776864" cy="72008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5F2987"/>
                </a:solidFill>
                <a:latin typeface="FreeSetLightCT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/>
        </p:nvPicPr>
        <p:blipFill>
          <a:blip r:embed="rId2"/>
          <a:srcRect b="85481"/>
          <a:stretch>
            <a:fillRect/>
          </a:stretch>
        </p:blipFill>
        <p:spPr bwMode="auto">
          <a:xfrm>
            <a:off x="15875" y="0"/>
            <a:ext cx="91122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482952" cy="1268760"/>
          </a:xfrm>
        </p:spPr>
        <p:txBody>
          <a:bodyPr>
            <a:normAutofit/>
          </a:bodyPr>
          <a:lstStyle>
            <a:lvl1pPr algn="l">
              <a:defRPr lang="ru-RU" sz="3600" b="0" kern="1200" dirty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/>
          </p:nvPr>
        </p:nvSpPr>
        <p:spPr>
          <a:xfrm>
            <a:off x="179512" y="1412776"/>
            <a:ext cx="8712968" cy="4977750"/>
          </a:xfrm>
        </p:spPr>
        <p:txBody>
          <a:bodyPr/>
          <a:lstStyle>
            <a:lvl1pPr>
              <a:defRPr lang="ru-RU" sz="3200" b="0" kern="1200" dirty="0" smtClean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1pPr>
            <a:lvl2pPr>
              <a:defRPr lang="ru-RU" sz="2800" b="0" kern="1200" dirty="0" smtClean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2pPr>
            <a:lvl3pPr>
              <a:defRPr lang="ru-RU" sz="2000" b="0" kern="1200" dirty="0" smtClean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3pPr>
            <a:lvl4pPr>
              <a:defRPr lang="ru-RU" sz="2000" kern="1200" dirty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4pPr>
            <a:lvl5pPr marL="1600200" indent="-228600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 l="43448" t="-224" r="6947" b="78299"/>
          <a:stretch>
            <a:fillRect/>
          </a:stretch>
        </p:blipFill>
        <p:spPr bwMode="auto">
          <a:xfrm>
            <a:off x="5148263" y="0"/>
            <a:ext cx="39957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3075"/>
            <a:ext cx="5482952" cy="1236077"/>
          </a:xfrm>
        </p:spPr>
        <p:txBody>
          <a:bodyPr rtlCol="0">
            <a:normAutofit/>
          </a:bodyPr>
          <a:lstStyle>
            <a:lvl1pPr>
              <a:defRPr lang="ru-RU" sz="3600" b="0" dirty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373616" cy="5112568"/>
          </a:xfrm>
        </p:spPr>
        <p:txBody>
          <a:bodyPr rtlCol="0">
            <a:normAutofit/>
          </a:bodyPr>
          <a:lstStyle>
            <a:lvl1pPr>
              <a:defRPr lang="ru-RU" b="0" dirty="0" smtClean="0">
                <a:solidFill>
                  <a:srgbClr val="512373"/>
                </a:solidFill>
                <a:latin typeface="FreeSetLightCTT" pitchFamily="34" charset="0"/>
              </a:defRPr>
            </a:lvl1pPr>
            <a:lvl2pPr>
              <a:defRPr lang="ru-RU" b="0" dirty="0" smtClean="0">
                <a:solidFill>
                  <a:srgbClr val="512373"/>
                </a:solidFill>
                <a:latin typeface="FreeSetLightCTT" pitchFamily="34" charset="0"/>
              </a:defRPr>
            </a:lvl2pPr>
            <a:lvl3pPr>
              <a:defRPr lang="ru-RU" sz="2000" b="0" dirty="0" smtClean="0">
                <a:solidFill>
                  <a:srgbClr val="512373"/>
                </a:solidFill>
                <a:latin typeface="FreeSetLightCTT" pitchFamily="34" charset="0"/>
              </a:defRPr>
            </a:lvl3pPr>
            <a:lvl4pPr>
              <a:defRPr lang="ru-RU" dirty="0">
                <a:solidFill>
                  <a:srgbClr val="512373"/>
                </a:solidFill>
                <a:latin typeface="FreeSetLightCTT" pitchFamily="34" charset="0"/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 l="43448" t="-224" r="6947" b="78299"/>
          <a:stretch>
            <a:fillRect/>
          </a:stretch>
        </p:blipFill>
        <p:spPr bwMode="auto">
          <a:xfrm>
            <a:off x="4787900" y="0"/>
            <a:ext cx="43561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88632" cy="1143000"/>
          </a:xfrm>
        </p:spPr>
        <p:txBody>
          <a:bodyPr rtlCol="0">
            <a:normAutofit/>
          </a:bodyPr>
          <a:lstStyle>
            <a:lvl1pPr>
              <a:defRPr lang="ru-RU" sz="3600" b="0" dirty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 rtlCol="0">
            <a:normAutofit/>
          </a:bodyPr>
          <a:lstStyle>
            <a:lvl1pPr>
              <a:defRPr lang="ru-RU" b="0" dirty="0" smtClean="0">
                <a:solidFill>
                  <a:srgbClr val="512373"/>
                </a:solidFill>
                <a:latin typeface="FreeSetLightCTT" pitchFamily="34" charset="0"/>
              </a:defRPr>
            </a:lvl1pPr>
            <a:lvl2pPr>
              <a:defRPr lang="ru-RU" b="0" dirty="0" smtClean="0">
                <a:solidFill>
                  <a:srgbClr val="512373"/>
                </a:solidFill>
                <a:latin typeface="FreeSetLightCTT" pitchFamily="34" charset="0"/>
              </a:defRPr>
            </a:lvl2pPr>
            <a:lvl3pPr>
              <a:defRPr lang="ru-RU" sz="2000" b="0" dirty="0" smtClean="0">
                <a:solidFill>
                  <a:srgbClr val="512373"/>
                </a:solidFill>
                <a:latin typeface="FreeSetLightCTT" pitchFamily="34" charset="0"/>
              </a:defRPr>
            </a:lvl3pPr>
            <a:lvl4pPr>
              <a:defRPr lang="ru-RU" sz="2000" kern="1200" dirty="0">
                <a:solidFill>
                  <a:srgbClr val="512373"/>
                </a:solidFill>
                <a:latin typeface="FreeSetLightCTT" pitchFamily="34" charset="0"/>
                <a:ea typeface="+mn-ea"/>
                <a:cs typeface="+mn-cs"/>
              </a:defRPr>
            </a:lvl4pPr>
            <a:lvl5pPr marL="1600200" indent="-228600">
              <a:defRPr lang="ru-RU" dirty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115888"/>
            <a:ext cx="9113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81128"/>
            <a:ext cx="7772400" cy="1362075"/>
          </a:xfrm>
          <a:solidFill>
            <a:schemeClr val="bg1">
              <a:alpha val="71000"/>
            </a:schemeClr>
          </a:solidFill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200" b="1" kern="1200" dirty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1091" y="260648"/>
            <a:ext cx="7772400" cy="648071"/>
          </a:xfrm>
          <a:solidFill>
            <a:schemeClr val="bg1">
              <a:alpha val="71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lang="ru-RU" sz="3200" kern="1200" dirty="0" smtClean="0">
                <a:solidFill>
                  <a:srgbClr val="DEA900"/>
                </a:solidFill>
                <a:latin typeface="FreeSetLightCTT" pitchFamily="34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979D-7387-49C2-8056-9087DE1A88D2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FD11-D2ED-4729-AE9B-4A957B2C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2"/>
          <a:srcRect b="85481"/>
          <a:stretch>
            <a:fillRect/>
          </a:stretch>
        </p:blipFill>
        <p:spPr bwMode="auto">
          <a:xfrm>
            <a:off x="0" y="14288"/>
            <a:ext cx="91138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408712" cy="1143000"/>
          </a:xfrm>
        </p:spPr>
        <p:txBody>
          <a:bodyPr>
            <a:normAutofit/>
          </a:bodyPr>
          <a:lstStyle>
            <a:lvl1pPr algn="l">
              <a:defRPr lang="ru-RU" sz="3200" b="0" kern="1200" dirty="0">
                <a:solidFill>
                  <a:srgbClr val="002060"/>
                </a:solidFill>
                <a:latin typeface="FreeSetLightCTT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F2987"/>
                </a:solidFill>
                <a:latin typeface="FreeSetLightCTT" pitchFamily="34" charset="0"/>
              </a:defRPr>
            </a:lvl1pPr>
            <a:lvl2pPr>
              <a:defRPr sz="2400">
                <a:solidFill>
                  <a:srgbClr val="5F2987"/>
                </a:solidFill>
                <a:latin typeface="FreeSetLightCTT" pitchFamily="34" charset="0"/>
              </a:defRPr>
            </a:lvl2pPr>
            <a:lvl3pPr>
              <a:defRPr sz="2000">
                <a:solidFill>
                  <a:srgbClr val="5F2987"/>
                </a:solidFill>
                <a:latin typeface="FreeSetLightCTT" pitchFamily="34" charset="0"/>
              </a:defRPr>
            </a:lvl3pPr>
            <a:lvl4pPr>
              <a:defRPr sz="1800">
                <a:solidFill>
                  <a:srgbClr val="5F2987"/>
                </a:solidFill>
                <a:latin typeface="FreeSetLightCTT" pitchFamily="34" charset="0"/>
              </a:defRPr>
            </a:lvl4pPr>
            <a:lvl5pPr>
              <a:defRPr sz="1800">
                <a:solidFill>
                  <a:srgbClr val="5F2987"/>
                </a:solidFill>
                <a:latin typeface="FreeSetLightCT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FreeSetLightCTT" pitchFamily="34" charset="0"/>
              </a:defRPr>
            </a:lvl1pPr>
            <a:lvl2pPr>
              <a:defRPr sz="2400">
                <a:solidFill>
                  <a:srgbClr val="002060"/>
                </a:solidFill>
                <a:latin typeface="FreeSetLightCTT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FreeSetLightCTT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FreeSetLightCTT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FreeSetLightCT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A5C2-D21B-4528-A0DC-8CF1656AF591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6F74-F875-4425-843B-3F356E872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2"/>
          <a:srcRect b="85481"/>
          <a:stretch>
            <a:fillRect/>
          </a:stretch>
        </p:blipFill>
        <p:spPr bwMode="auto">
          <a:xfrm>
            <a:off x="0" y="14288"/>
            <a:ext cx="91138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  <a:latin typeface="FreeSetLightCT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FreeSetLightCTT" pitchFamily="34" charset="0"/>
              </a:defRPr>
            </a:lvl1pPr>
            <a:lvl2pPr>
              <a:defRPr sz="2800">
                <a:solidFill>
                  <a:srgbClr val="002060"/>
                </a:solidFill>
                <a:latin typeface="FreeSetLightCTT" pitchFamily="34" charset="0"/>
              </a:defRPr>
            </a:lvl2pPr>
            <a:lvl3pPr>
              <a:defRPr sz="2400">
                <a:solidFill>
                  <a:srgbClr val="002060"/>
                </a:solidFill>
                <a:latin typeface="FreeSetLightCTT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FreeSetLightCTT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FreeSetLightCT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002060"/>
                </a:solidFill>
                <a:latin typeface="FreeSetLightCT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7295-4EC6-434C-B672-44099A00C91A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F638-AE36-40A1-8AE0-0E6A0A565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0"/>
            <a:ext cx="9113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085184"/>
            <a:ext cx="3888432" cy="432048"/>
          </a:xfrm>
        </p:spPr>
        <p:txBody>
          <a:bodyPr anchor="b">
            <a:normAutofit/>
          </a:bodyPr>
          <a:lstStyle>
            <a:lvl1pPr algn="l">
              <a:defRPr lang="ru-RU" sz="1800" b="0" kern="1200" dirty="0">
                <a:solidFill>
                  <a:schemeClr val="tx2">
                    <a:lumMod val="75000"/>
                  </a:schemeClr>
                </a:solidFill>
                <a:latin typeface="FreeSetLightCTT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57AC4A-801C-4325-B6DE-FDF39ED5C3F5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79F380-D3DA-4B64-823E-BA0C6E826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844675"/>
            <a:ext cx="8135937" cy="29527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Проекты против пиратства</a:t>
            </a:r>
            <a:endParaRPr/>
          </a:p>
        </p:txBody>
      </p:sp>
      <p:sp>
        <p:nvSpPr>
          <p:cNvPr id="112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6108700"/>
            <a:ext cx="4032250" cy="720725"/>
          </a:xfrm>
        </p:spPr>
        <p:txBody>
          <a:bodyPr/>
          <a:lstStyle/>
          <a:p>
            <a:r>
              <a:rPr lang="ru-RU" sz="1600" b="1" i="1" smtClean="0">
                <a:latin typeface="FreeSetLightCTT"/>
              </a:rPr>
              <a:t>Грязнов А., руководитель </a:t>
            </a:r>
            <a:r>
              <a:rPr lang="en-US" sz="1600" b="1" i="1" smtClean="0">
                <a:latin typeface="FreeSetLightCTT"/>
              </a:rPr>
              <a:t>1</a:t>
            </a:r>
            <a:r>
              <a:rPr lang="ru-RU" sz="1600" b="1" i="1" smtClean="0">
                <a:latin typeface="FreeSetLightCTT"/>
              </a:rPr>
              <a:t>С-Форус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D:\Users\mperevezenceva\Desktop\MS\Выступление НП ППП\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8738" y="3086100"/>
            <a:ext cx="507365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5483225" cy="12684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Шаг 4</a:t>
            </a:r>
            <a:endParaRPr/>
          </a:p>
        </p:txBody>
      </p:sp>
      <p:sp>
        <p:nvSpPr>
          <p:cNvPr id="21507" name="Объект 2"/>
          <p:cNvSpPr>
            <a:spLocks noGrp="1"/>
          </p:cNvSpPr>
          <p:nvPr>
            <p:ph idx="1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sz="2800">
                <a:latin typeface="FreeSetLightCTT"/>
              </a:rPr>
              <a:t>Заключительным этапом будет анализ результатов проделанной работы с фиксацией выводов и передачей заинтересованных в совместной подготовке прайс-листа в Отдел по работе с партнерами региона.</a:t>
            </a:r>
          </a:p>
          <a:p>
            <a:pPr marL="0" indent="0">
              <a:buFont typeface="Arial" charset="0"/>
              <a:buNone/>
            </a:pPr>
            <a:endParaRPr sz="2800">
              <a:latin typeface="FreeSetLightCTT"/>
            </a:endParaRPr>
          </a:p>
          <a:p>
            <a:pPr marL="0" indent="0">
              <a:buFont typeface="Arial" charset="0"/>
              <a:buNone/>
            </a:pPr>
            <a:r>
              <a:rPr sz="2800">
                <a:latin typeface="FreeSetLightCTT"/>
              </a:rPr>
              <a:t>Сроки – май 2014.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147050" cy="21463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z="3200" smtClean="0"/>
              <a:t>Общее количество идентифицированных установщиков нелицензионного и лицензионного ПО </a:t>
            </a:r>
            <a:endParaRPr sz="3200"/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idx="1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2535238"/>
            <a:ext cx="4756150" cy="3557587"/>
          </a:xfrm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395288" y="2420938"/>
            <a:ext cx="4032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В результате работы по телефону было идентифицировано 35 установщиков нелицензионного ПО. 31 установщик предложил установить лицензионное ПО. Остальные 34 предложили установить нелицензионное ПО, но после вопроса, а можете поставить лицензию, сказали, можем, но за дополнительную плату.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5483225" cy="12684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549275"/>
            <a:ext cx="8837612" cy="597535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77240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Выводы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1"/>
          </p:nvPr>
        </p:nvSpPr>
        <p:spPr>
          <a:xfrm>
            <a:off x="684213" y="1341438"/>
            <a:ext cx="7991475" cy="50403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800"/>
              <a:t>Установщики нелегального ПО не однородные, в связи с этим необходимо проводить индивидуальную работу;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800"/>
              <a:t>Для </a:t>
            </a:r>
            <a:r>
              <a:rPr sz="2800"/>
              <a:t>достижения эффективного результата в борьбе с «пиратством» в сфере </a:t>
            </a:r>
            <a:r>
              <a:rPr sz="2800"/>
              <a:t>ПО требуется регулярность;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800"/>
              <a:t>Отметим положительное </a:t>
            </a:r>
            <a:r>
              <a:rPr sz="2800"/>
              <a:t>отношение партнеров к данного рода мероприятиям, поддержка с их </a:t>
            </a:r>
            <a:r>
              <a:rPr sz="2800"/>
              <a:t>стороны, в </a:t>
            </a:r>
            <a:r>
              <a:rPr sz="2800" err="1"/>
              <a:t>т.ч</a:t>
            </a:r>
            <a:r>
              <a:rPr sz="2800"/>
              <a:t>. готовность предоставления учебного класса для проведения очной работы;</a:t>
            </a:r>
            <a:endParaRPr sz="280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800"/>
              <a:t>Затраты на проведение данной активности минимальны в случае правильной организации;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800"/>
              <a:t>По факту получения положительных результатов </a:t>
            </a:r>
            <a:r>
              <a:rPr sz="2800"/>
              <a:t>планируем </a:t>
            </a:r>
            <a:r>
              <a:rPr sz="2800"/>
              <a:t>повторять мероприятия, а также транслировать на другие регионы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97887" cy="1008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Суть проекта «Юмор против пиратства»</a:t>
            </a:r>
            <a:endParaRPr/>
          </a:p>
        </p:txBody>
      </p:sp>
      <p:sp>
        <p:nvSpPr>
          <p:cNvPr id="25602" name="Объект 2"/>
          <p:cNvSpPr>
            <a:spLocks noGrp="1"/>
          </p:cNvSpPr>
          <p:nvPr>
            <p:ph idx="11"/>
          </p:nvPr>
        </p:nvSpPr>
        <p:spPr>
          <a:xfrm>
            <a:off x="395288" y="1624013"/>
            <a:ext cx="4392612" cy="4762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Пропаганда использования лицензионного ПО среди студентов ВУЗов Иркутской и Томской области, Хабаровского и Забайкальского края и Республики Бурятия в формате анекдотов, фотожаб, открыток и т.п. </a:t>
            </a:r>
          </a:p>
          <a:p>
            <a:pPr marL="0" indent="0">
              <a:buFont typeface="Arial" charset="0"/>
              <a:buNone/>
            </a:pPr>
            <a:endParaRPr sz="2400">
              <a:latin typeface="FreeSetLightCTT"/>
            </a:endParaRPr>
          </a:p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Подведение итогов ежегодно в праздник 1 апреля </a:t>
            </a:r>
            <a:r>
              <a:rPr lang="en-US" sz="2400">
                <a:latin typeface="FreeSetLightCTT"/>
                <a:sym typeface="Wingdings" pitchFamily="2" charset="2"/>
              </a:rPr>
              <a:t></a:t>
            </a:r>
            <a:endParaRPr sz="2400">
              <a:latin typeface="FreeSetLightCTT"/>
            </a:endParaRPr>
          </a:p>
        </p:txBody>
      </p:sp>
      <p:pic>
        <p:nvPicPr>
          <p:cNvPr id="1026" name="Picture 2" descr="D:\Users\mperevezenceva\Desktop\Акции\Творческий-конкурс-по-антипиратству-(-с-1.2-по-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358900"/>
            <a:ext cx="3729038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mperevezenceva\Desktop\MS\Выступление НП ППП\P1340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3213100"/>
            <a:ext cx="4860926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3816350" cy="10810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Идея проекта</a:t>
            </a:r>
            <a:endParaRPr/>
          </a:p>
        </p:txBody>
      </p:sp>
      <p:sp>
        <p:nvSpPr>
          <p:cNvPr id="26627" name="Объект 2"/>
          <p:cNvSpPr>
            <a:spLocks noGrp="1"/>
          </p:cNvSpPr>
          <p:nvPr>
            <p:ph idx="11"/>
          </p:nvPr>
        </p:nvSpPr>
        <p:spPr>
          <a:xfrm>
            <a:off x="323850" y="1412875"/>
            <a:ext cx="8712200" cy="4978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sz="2800">
                <a:latin typeface="FreeSetLightCTT"/>
              </a:rPr>
              <a:t>Преподнести информацию о серьезной проблеме, как «пиратство», в формате более интересном и понятном для целевой аудитории.</a:t>
            </a:r>
          </a:p>
        </p:txBody>
      </p:sp>
      <p:pic>
        <p:nvPicPr>
          <p:cNvPr id="7171" name="Picture 3" descr="D:\Users\mperevezenceva\Desktop\MS\Выступление НП ППП\P1340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213100"/>
            <a:ext cx="48593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1"/>
          </p:nvPr>
        </p:nvSpPr>
        <p:spPr>
          <a:xfrm>
            <a:off x="250825" y="1268413"/>
            <a:ext cx="8713788" cy="4978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Данный проект был реализован во время проведения </a:t>
            </a:r>
            <a:r>
              <a:rPr sz="2400" u="sng"/>
              <a:t>«Дней 1С:Карьеры»</a:t>
            </a:r>
            <a:r>
              <a:rPr sz="2400"/>
              <a:t> в 2013 году в Иркутске, Улан-Удэ, Чите, Томске и Хабаровске;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Зачитан </a:t>
            </a:r>
            <a:r>
              <a:rPr sz="2400"/>
              <a:t>доклад </a:t>
            </a:r>
            <a:r>
              <a:rPr sz="2400"/>
              <a:t>о рисках </a:t>
            </a:r>
            <a:r>
              <a:rPr sz="2400"/>
              <a:t>распространения нелицензионного </a:t>
            </a:r>
            <a:r>
              <a:rPr sz="2400"/>
              <a:t>ПО и проведен конкурс </a:t>
            </a:r>
            <a:r>
              <a:rPr sz="2400" u="sng"/>
              <a:t>«Юмор против пиратства»</a:t>
            </a:r>
            <a:r>
              <a:rPr sz="2400"/>
              <a:t>. Победителям вручены призы;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Листовки находятся на студенческих информационных стендах. Свои работы студенты могут отправлять по почте, самые креативные получают памятные сувениры;</a:t>
            </a:r>
            <a:endParaRPr lang="en-US" sz="240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Проведение данного конкурса вызывает много положительных эмоций и делают доклад по </a:t>
            </a:r>
            <a:r>
              <a:rPr sz="2400" err="1"/>
              <a:t>антипиратству</a:t>
            </a:r>
            <a:r>
              <a:rPr sz="2400"/>
              <a:t> более интересным для студентов. Данный проект планируем перевести в ежегодную работу.</a:t>
            </a:r>
            <a:endParaRPr sz="240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288" y="36513"/>
            <a:ext cx="5689600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Промежуточные результаты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Служба маркетинга\5_Компенсации\ЦРД\1С\2013\4 кв 2013\Улан-Удэ\Антипиратство\Работы антипиратские\Аткри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7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Users\mperevezenceva\Desktop\MS\Выступление НП ППП\АСУ комикс.jpg"/>
          <p:cNvPicPr>
            <a:picLocks noGrp="1" noChangeAspect="1" noChangeArrowheads="1"/>
          </p:cNvPicPr>
          <p:nvPr>
            <p:ph idx="11"/>
          </p:nvPr>
        </p:nvPicPr>
        <p:blipFill>
          <a:blip r:embed="rId3"/>
          <a:srcRect/>
          <a:stretch>
            <a:fillRect/>
          </a:stretch>
        </p:blipFill>
        <p:spPr>
          <a:xfrm>
            <a:off x="4905375" y="981075"/>
            <a:ext cx="4222750" cy="4978400"/>
          </a:xfrm>
        </p:spPr>
      </p:pic>
      <p:pic>
        <p:nvPicPr>
          <p:cNvPr id="8196" name="Picture 4" descr="D:\Users\mperevezenceva\Desktop\MS\Выступление НП ППП\АСУ дем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2247900"/>
            <a:ext cx="49625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mperevezenceva\Desktop\MS\Выступление НП ППП\1 (2).jpg"/>
          <p:cNvPicPr>
            <a:picLocks noGrp="1" noChangeAspect="1" noChangeArrowheads="1"/>
          </p:cNvPicPr>
          <p:nvPr>
            <p:ph idx="1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81075"/>
            <a:ext cx="7632700" cy="5602288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2"/>
          <p:cNvPicPr>
            <a:picLocks noGrp="1" noChangeAspect="1"/>
          </p:cNvPicPr>
          <p:nvPr>
            <p:ph idx="1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88913"/>
            <a:ext cx="6192838" cy="65532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5483225" cy="1270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Вступление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1"/>
          </p:nvPr>
        </p:nvSpPr>
        <p:spPr>
          <a:xfrm>
            <a:off x="323850" y="1341438"/>
            <a:ext cx="8712200" cy="4976812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800"/>
              <a:t>На данный момент проводится 2 проекта, направленных на «борьбу с пиратством», оба являются не завершенными</a:t>
            </a:r>
            <a:r>
              <a:rPr sz="2800"/>
              <a:t>:</a:t>
            </a:r>
            <a:endParaRPr sz="280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sz="280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sz="2800"/>
              <a:t>«Антипиратский </a:t>
            </a:r>
            <a:r>
              <a:rPr sz="2800" err="1"/>
              <a:t>обзвон</a:t>
            </a:r>
            <a:r>
              <a:rPr sz="2800"/>
              <a:t>», целевая аудитория – ИТ-установщики (ремонт компьютеров, компьютерная помощь и т.п.), декабрь 2013 - апрель 2014;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sz="2800"/>
              <a:t>«Юмор против пиратства», целевая аудитория – студенты ВУЗов, февраль 2014 - март 2014;</a:t>
            </a:r>
            <a:endParaRPr lang="en-US" sz="280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sz="280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800"/>
              <a:t>Менеджер проектов – Перевезенцева Мария, центр обучения партнеров 1С-Форус;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800"/>
              <a:t>Решили поделиться идеями и промежуточными результатами…</a:t>
            </a:r>
            <a:endParaRPr sz="28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451" y="2537218"/>
            <a:ext cx="7494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5" y="765175"/>
            <a:ext cx="7788275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«Антипиратский </a:t>
            </a:r>
            <a:r>
              <a:rPr err="1"/>
              <a:t>обзвон</a:t>
            </a:r>
            <a:r>
              <a:rPr smtClean="0"/>
              <a:t>»: предпосылки</a:t>
            </a:r>
            <a:r>
              <a:t/>
            </a:r>
            <a:br/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1"/>
          </p:nvPr>
        </p:nvSpPr>
        <p:spPr>
          <a:xfrm>
            <a:off x="539750" y="1557338"/>
            <a:ext cx="8064500" cy="48958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Рынок ИТ переживает определенный спад, особенно в условиях общего спада в экономике РФ;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Пиратство является одним из тормозов для развития, с которым </a:t>
            </a:r>
            <a:r>
              <a:rPr sz="2400"/>
              <a:t>можно и нужно бороться</a:t>
            </a:r>
            <a:r>
              <a:rPr sz="240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Наши партнеры, продвигающие лицензионное ПО, теряют клиентов из-за нелегальных установщиков;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Для </a:t>
            </a:r>
            <a:r>
              <a:rPr sz="2400"/>
              <a:t>дистрибьютора </a:t>
            </a:r>
            <a:r>
              <a:rPr sz="2400"/>
              <a:t>нелегальные установщики – это потенциальные партнеры;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Соответственно, дистрибьютор может совместить </a:t>
            </a:r>
            <a:r>
              <a:rPr sz="2400"/>
              <a:t>две </a:t>
            </a:r>
            <a:r>
              <a:rPr sz="2400"/>
              <a:t>задачи: </a:t>
            </a:r>
            <a:endParaRPr sz="240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000"/>
              <a:t>создание </a:t>
            </a:r>
            <a:r>
              <a:rPr sz="2000"/>
              <a:t>благоприятных условий для существующей партнерской </a:t>
            </a:r>
            <a:r>
              <a:rPr sz="2000"/>
              <a:t>сети;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sz="2000"/>
              <a:t>развитие </a:t>
            </a:r>
            <a:r>
              <a:rPr sz="2000"/>
              <a:t>рынка через новых потенциальных партнеров;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/>
              <a:t>Идея </a:t>
            </a:r>
            <a:r>
              <a:rPr sz="2400"/>
              <a:t>возникла </a:t>
            </a:r>
            <a:r>
              <a:rPr sz="2400"/>
              <a:t>после обсуждения наработок «методов борьбы с пиратством» с компанией </a:t>
            </a:r>
            <a:r>
              <a:rPr lang="en-US" sz="2400"/>
              <a:t>Microsoft</a:t>
            </a:r>
            <a:r>
              <a:rPr sz="2400"/>
              <a:t> и согласована с </a:t>
            </a:r>
            <a:r>
              <a:rPr sz="2400"/>
              <a:t>1С</a:t>
            </a:r>
            <a:endParaRPr sz="240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905750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Схема проекта «Антипиратский </a:t>
            </a:r>
            <a:r>
              <a:rPr err="1" smtClean="0"/>
              <a:t>обзвон</a:t>
            </a:r>
            <a:r>
              <a:rPr smtClean="0"/>
              <a:t>»</a:t>
            </a:r>
            <a:endParaRPr/>
          </a:p>
        </p:txBody>
      </p:sp>
      <p:graphicFrame>
        <p:nvGraphicFramePr>
          <p:cNvPr id="7" name="Diagram 4"/>
          <p:cNvGraphicFramePr>
            <a:graphicFrameLocks noGrp="1"/>
          </p:cNvGraphicFramePr>
          <p:nvPr>
            <p:ph idx="11"/>
          </p:nvPr>
        </p:nvGraphicFramePr>
        <p:xfrm>
          <a:off x="0" y="1325481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932363" y="1628775"/>
            <a:ext cx="3368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Цель: повышение уровня информированности установщиков нелицензионного ПО о последствиях  использования нелегальных продуктов и преимуществах продажи и установки лицензии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1"/>
          </p:nvPr>
        </p:nvSpPr>
        <p:spPr>
          <a:xfrm>
            <a:off x="419100" y="1125538"/>
            <a:ext cx="8713788" cy="49768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>
                <a:latin typeface="FreeSetLightCTT"/>
              </a:rPr>
              <a:t>Данный проект еще не завершен, пройдены только первые два шага, это поиск контактов ИТ-установщиков и информационно-образовательная работа по телефону.</a:t>
            </a:r>
          </a:p>
        </p:txBody>
      </p:sp>
      <p:pic>
        <p:nvPicPr>
          <p:cNvPr id="15362" name="Picture 2" descr="D:\Users\mperevezenceva\Desktop\MS\Выступление НП ППП\iCAD2XUD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376738"/>
            <a:ext cx="3348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100013"/>
            <a:ext cx="8229600" cy="1143001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Шаг 1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idx="11"/>
          </p:nvPr>
        </p:nvSpPr>
        <p:spPr>
          <a:xfrm>
            <a:off x="395288" y="863600"/>
            <a:ext cx="8280400" cy="3309938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/>
              <a:t>Первым шагом «антипиратского </a:t>
            </a:r>
            <a:r>
              <a:rPr sz="2400" err="1"/>
              <a:t>обзвона</a:t>
            </a:r>
            <a:r>
              <a:rPr sz="2400"/>
              <a:t>» был поиск объявлений ИТ-установщиков в местных газетах, на досках бесплатных объявлений (</a:t>
            </a:r>
            <a:r>
              <a:rPr lang="en-US" sz="2400"/>
              <a:t>Avito.ru)</a:t>
            </a:r>
            <a:r>
              <a:rPr sz="2400"/>
              <a:t>,</a:t>
            </a:r>
            <a:r>
              <a:rPr lang="en-US" sz="2400"/>
              <a:t> </a:t>
            </a:r>
            <a:r>
              <a:rPr sz="2400"/>
              <a:t>в 2ГИС, информация от партнеров, а также создание из них базы контактов.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/>
              <a:t>Ключевые слова при поиске – «компьютерная помощь», «ремонт компьютеров</a:t>
            </a:r>
            <a:r>
              <a:rPr sz="2400"/>
              <a:t>».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/>
              <a:t>Общая база – 100 контактов,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/>
              <a:t>50 – </a:t>
            </a:r>
            <a:r>
              <a:rPr sz="2400" err="1"/>
              <a:t>Иркутск+Ангарск+Шелехов</a:t>
            </a:r>
            <a:r>
              <a:rPr sz="2400"/>
              <a:t>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/>
              <a:t>50 – Новосибирск </a:t>
            </a:r>
            <a:endParaRPr sz="2400"/>
          </a:p>
        </p:txBody>
      </p:sp>
      <p:pic>
        <p:nvPicPr>
          <p:cNvPr id="11266" name="Picture 2" descr="D:\Users\mperevezenceva\Desktop\MS\Выступление НП ППП\18c63681b97e704b144508f03579fc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2900"/>
            <a:ext cx="48577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:\Users\mperevezenceva\Desktop\MS\Выступление НП ППП\e75470442482605989391a7cd1ec3adc.2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163" y="3832225"/>
            <a:ext cx="4286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838" y="4365625"/>
            <a:ext cx="321945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540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Шаг 2</a:t>
            </a:r>
            <a:endParaRPr/>
          </a:p>
        </p:txBody>
      </p:sp>
      <p:sp>
        <p:nvSpPr>
          <p:cNvPr id="17411" name="Объект 2"/>
          <p:cNvSpPr>
            <a:spLocks noGrp="1"/>
          </p:cNvSpPr>
          <p:nvPr>
            <p:ph idx="11"/>
          </p:nvPr>
        </p:nvSpPr>
        <p:spPr>
          <a:xfrm>
            <a:off x="468313" y="1020763"/>
            <a:ext cx="8229600" cy="5000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Вторым шагом была работа по телефону по ранее подготовленному скрипту. </a:t>
            </a:r>
          </a:p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В результате произведенной работы было идентифицировано 69 (2/3) установщиков нелицензионного программного обеспечения. </a:t>
            </a:r>
          </a:p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Идентифицированные установщики были проинформированы о рисках и последствиях установки нелицензионного программного обеспечения. </a:t>
            </a:r>
          </a:p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Трубку не бросали, значит скрипт работает.</a:t>
            </a:r>
          </a:p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В Иркутске, Ангарске, Шелехове – обзвон            осуществлен в декабре 2013. </a:t>
            </a:r>
          </a:p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В Новосибирске – февраль 2014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8913"/>
            <a:ext cx="6302375" cy="4348162"/>
          </a:xfr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876925"/>
            <a:ext cx="83645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D:\Users\mperevezenceva\Desktop\MS\Выступление НП ППП\Сним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9713" y="3048000"/>
            <a:ext cx="63627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Users\mperevezenceva\Desktop\MS\Выступление НП ППП\48769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346575"/>
            <a:ext cx="27717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35938" cy="9032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Шаг 3</a:t>
            </a:r>
            <a:endParaRPr/>
          </a:p>
        </p:txBody>
      </p:sp>
      <p:sp>
        <p:nvSpPr>
          <p:cNvPr id="20483" name="Объект 2"/>
          <p:cNvSpPr>
            <a:spLocks noGrp="1"/>
          </p:cNvSpPr>
          <p:nvPr>
            <p:ph idx="11"/>
          </p:nvPr>
        </p:nvSpPr>
        <p:spPr>
          <a:xfrm>
            <a:off x="411163" y="1101725"/>
            <a:ext cx="8229600" cy="49911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Третьим шагом запланирован повторный дозвон до 69 установщиков нелицензионного программного обеспечения, которые были ранее идентифицированы. </a:t>
            </a:r>
          </a:p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Запланировано повторное информирование о рисках и предупреждение о последствиях установки нелицензионного программного обеспечения. </a:t>
            </a:r>
          </a:p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Также мы предложим упрощенный прайс-лист дилера согласно портфелю предложений установщика, и включение адреса электронной почты в информационную рассылку дистрибьютора.</a:t>
            </a:r>
          </a:p>
          <a:p>
            <a:pPr marL="0" indent="0">
              <a:buFont typeface="Arial" charset="0"/>
              <a:buNone/>
            </a:pPr>
            <a:endParaRPr sz="2400">
              <a:latin typeface="FreeSetLightCTT"/>
            </a:endParaRPr>
          </a:p>
          <a:p>
            <a:pPr marL="0" indent="0">
              <a:buFont typeface="Arial" charset="0"/>
              <a:buNone/>
            </a:pPr>
            <a:r>
              <a:rPr sz="2400">
                <a:latin typeface="FreeSetLightCTT"/>
              </a:rPr>
              <a:t>Сроки – март-апрель 2014 г.</a:t>
            </a:r>
            <a:endParaRPr sz="2000">
              <a:latin typeface="FreeSetLightCTT"/>
            </a:endParaRPr>
          </a:p>
          <a:p>
            <a:pPr marL="0" indent="0">
              <a:buFont typeface="Arial" charset="0"/>
              <a:buNone/>
            </a:pPr>
            <a:endParaRPr sz="2000">
              <a:latin typeface="FreeSetLightCT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875</TotalTime>
  <Words>632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Calibri</vt:lpstr>
      <vt:lpstr>Arial</vt:lpstr>
      <vt:lpstr>FreeSetLightCTT</vt:lpstr>
      <vt:lpstr>Wingdings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Проекты против пиратства</vt:lpstr>
      <vt:lpstr>Вступление</vt:lpstr>
      <vt:lpstr>«Антипиратский обзвон»: предпосылки </vt:lpstr>
      <vt:lpstr>Схема проекта «Антипиратский обзвон»</vt:lpstr>
      <vt:lpstr>Слайд 5</vt:lpstr>
      <vt:lpstr>Шаг 1</vt:lpstr>
      <vt:lpstr>Шаг 2</vt:lpstr>
      <vt:lpstr>Слайд 8</vt:lpstr>
      <vt:lpstr>Шаг 3</vt:lpstr>
      <vt:lpstr>Шаг 4</vt:lpstr>
      <vt:lpstr>Общее количество идентифицированных установщиков нелицензионного и лицензионного ПО </vt:lpstr>
      <vt:lpstr>Слайд 12</vt:lpstr>
      <vt:lpstr>Выводы</vt:lpstr>
      <vt:lpstr>Суть проекта «Юмор против пиратства»</vt:lpstr>
      <vt:lpstr>Идея проекта</vt:lpstr>
      <vt:lpstr>Промежуточные результаты</vt:lpstr>
      <vt:lpstr>Слайд 17</vt:lpstr>
      <vt:lpstr>Слайд 18</vt:lpstr>
      <vt:lpstr>Слайд 19</vt:lpstr>
      <vt:lpstr>Слайд 20</vt:lpstr>
    </vt:vector>
  </TitlesOfParts>
  <Company>ФОРУС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привлечения нелегальных установщиков к сотрудничеству</dc:title>
  <dc:creator>Перевезенцева Мария</dc:creator>
  <cp:lastModifiedBy>Алин С.Ю.</cp:lastModifiedBy>
  <cp:revision>62</cp:revision>
  <dcterms:created xsi:type="dcterms:W3CDTF">2014-02-26T08:01:22Z</dcterms:created>
  <dcterms:modified xsi:type="dcterms:W3CDTF">2014-03-13T07:29:27Z</dcterms:modified>
</cp:coreProperties>
</file>