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jp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jp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jp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511301"/>
            <a:ext cx="7899400" cy="1854200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Чистота (лицензионная)– залог здоровья (вашего бизнеса).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Или </a:t>
            </a:r>
            <a:r>
              <a:rPr lang="ru-RU" sz="3200" b="1" dirty="0">
                <a:solidFill>
                  <a:srgbClr val="7030A0"/>
                </a:solidFill>
              </a:rPr>
              <a:t>как мы спасаем клиентов аудитом.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2895604"/>
          </a:xfrm>
        </p:spPr>
        <p:txBody>
          <a:bodyPr>
            <a:norm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Фоменко Наталья</a:t>
            </a:r>
          </a:p>
          <a:p>
            <a:r>
              <a:rPr lang="ru-RU" sz="3200" dirty="0" smtClean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Русский Стандарт»  г. </a:t>
            </a:r>
            <a:r>
              <a:rPr lang="ru-RU" sz="3200" dirty="0" smtClean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Тамбов</a:t>
            </a:r>
          </a:p>
          <a:p>
            <a:endParaRPr lang="ru-RU" sz="3200" dirty="0" smtClean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endParaRPr lang="ru-RU" sz="2200" b="1" dirty="0" smtClean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r>
              <a:rPr lang="ru-RU" sz="2200" b="1" dirty="0" smtClean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Собрание НП ППП 2019 год</a:t>
            </a:r>
            <a:endParaRPr lang="ru-RU" sz="2200" b="1" dirty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465" y="1701800"/>
            <a:ext cx="5634131" cy="21854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PS: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428" y="2532746"/>
            <a:ext cx="6296022" cy="3177645"/>
          </a:xfrm>
        </p:spPr>
        <p:txBody>
          <a:bodyPr>
            <a:noAutofit/>
          </a:bodyPr>
          <a:lstStyle/>
          <a:p>
            <a:pPr marL="0" indent="0">
              <a:buFont typeface="Arial"/>
              <a:buNone/>
            </a:pPr>
            <a:r>
              <a:rPr lang="ru-RU" sz="2000" b="1" dirty="0">
                <a:solidFill>
                  <a:srgbClr val="7030A0"/>
                </a:solidFill>
              </a:rPr>
              <a:t>В Тамбовской области ООО «Русский стандарт» (разработка прикладного ПО) и АНО «БНПТЭ» (проведение экспертиз компьютерной техники и программного обеспечения) известны в правоохранительных органах, т.е. порядка 90 % экспертиз для них проводим мы. Поэтому, заключение аудиторской проверки, подписанное представителями нашей организации, упрощает жизнь наших клиентов, а для правоохранительных органов нашего города и области — это, своего рода, верительная грамота.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 descr="http://s49.radikal.ru/i123/0911/1d/2dce7d9dbb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40290"/>
            <a:ext cx="4306790" cy="55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1" y="1257300"/>
            <a:ext cx="9385296" cy="6630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20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00" y="2532746"/>
            <a:ext cx="9830550" cy="3177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Наталья Фоменко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тел</a:t>
            </a:r>
            <a:r>
              <a:rPr lang="ru-RU" sz="3200" b="1" dirty="0">
                <a:solidFill>
                  <a:srgbClr val="7030A0"/>
                </a:solidFill>
              </a:rPr>
              <a:t>./</a:t>
            </a:r>
            <a:r>
              <a:rPr lang="ru-RU" sz="3200" b="1" dirty="0" smtClean="0">
                <a:solidFill>
                  <a:srgbClr val="7030A0"/>
                </a:solidFill>
              </a:rPr>
              <a:t>факс +7 (4752) 72-36-92</a:t>
            </a:r>
            <a:endParaRPr lang="ru-RU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</a:rPr>
              <a:t>моб</a:t>
            </a:r>
            <a:r>
              <a:rPr lang="ru-RU" sz="3200" b="1" dirty="0" smtClean="0">
                <a:solidFill>
                  <a:srgbClr val="7030A0"/>
                </a:solidFill>
              </a:rPr>
              <a:t>./ </a:t>
            </a:r>
            <a:r>
              <a:rPr lang="en-US" sz="3200" b="1" dirty="0" err="1" smtClean="0">
                <a:solidFill>
                  <a:srgbClr val="7030A0"/>
                </a:solidFill>
              </a:rPr>
              <a:t>whatsApp</a:t>
            </a:r>
            <a:r>
              <a:rPr lang="ru-RU" sz="3200" b="1" dirty="0" smtClean="0">
                <a:solidFill>
                  <a:srgbClr val="7030A0"/>
                </a:solidFill>
              </a:rPr>
              <a:t> +7 – 915 – 6652 – 999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66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92201"/>
            <a:ext cx="9347195" cy="139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 это такое </a:t>
            </a:r>
            <a:r>
              <a:rPr lang="ru-RU" b="1" dirty="0" smtClean="0">
                <a:solidFill>
                  <a:srgbClr val="7030A0"/>
                </a:solidFill>
              </a:rPr>
              <a:t> и кому это нужно?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700" y="2387600"/>
            <a:ext cx="6325350" cy="38311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Это </a:t>
            </a:r>
            <a:r>
              <a:rPr lang="ru-RU" b="1" dirty="0" smtClean="0">
                <a:solidFill>
                  <a:srgbClr val="7030A0"/>
                </a:solidFill>
              </a:rPr>
              <a:t>полная ревизия </a:t>
            </a:r>
            <a:r>
              <a:rPr lang="ru-RU" b="1" dirty="0">
                <a:solidFill>
                  <a:srgbClr val="7030A0"/>
                </a:solidFill>
              </a:rPr>
              <a:t>на соответствие требованиям лицензионного соглашения программ, записанных в память ЭВМ, то есть не только «установленных», но и записанных способом прямого копирования в файловую систему (версии </a:t>
            </a:r>
            <a:r>
              <a:rPr lang="en-US" b="1" dirty="0">
                <a:solidFill>
                  <a:srgbClr val="7030A0"/>
                </a:solidFill>
              </a:rPr>
              <a:t>portable</a:t>
            </a:r>
            <a:r>
              <a:rPr lang="ru-RU" b="1" dirty="0">
                <a:solidFill>
                  <a:srgbClr val="7030A0"/>
                </a:solidFill>
              </a:rPr>
              <a:t>).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Одной </a:t>
            </a:r>
            <a:r>
              <a:rPr lang="ru-RU" b="1" dirty="0">
                <a:solidFill>
                  <a:srgbClr val="7030A0"/>
                </a:solidFill>
              </a:rPr>
              <a:t>из главных задач, решаемых этой услугой, является определение доли лицензионной чистоты программного обеспечения, установленного на компьютерах компании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Поэтому </a:t>
            </a:r>
            <a:r>
              <a:rPr lang="ru-RU" b="1" dirty="0">
                <a:solidFill>
                  <a:srgbClr val="7030A0"/>
                </a:solidFill>
              </a:rPr>
              <a:t>в ходе аудита необходимо не только корректно выявить установленное ПО, но и дать рекомендации по закупке дополнительных лицензий, либо замене на альтернативные продукты, либо на бесплатные свободно распространяемые аналоги с зарегистрированными лицензиями.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655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r="34209" b="-1"/>
          <a:stretch/>
        </p:blipFill>
        <p:spPr>
          <a:xfrm>
            <a:off x="645548" y="1437743"/>
            <a:ext cx="4515024" cy="3125786"/>
          </a:xfrm>
          <a:prstGeom prst="rect">
            <a:avLst/>
          </a:prstGeom>
        </p:spPr>
      </p:pic>
      <p:pic>
        <p:nvPicPr>
          <p:cNvPr id="6" name="Рисунок 5" descr="C:\ДЕЛА\Описания продуктов\Microsoft\IMG_0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5" y="2387600"/>
            <a:ext cx="2304415" cy="3646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29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982133"/>
            <a:ext cx="9944096" cy="719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 оно нужно, если б не ответственность?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9327" y="2387600"/>
            <a:ext cx="6940074" cy="44704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Естьобязательное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условие – мы работаем, только на лицензионном программном </a:t>
            </a:r>
            <a:r>
              <a:rPr lang="ru-RU" b="1" dirty="0" smtClean="0">
                <a:solidFill>
                  <a:srgbClr val="7030A0"/>
                </a:solidFill>
              </a:rPr>
              <a:t>обеспечении, это </a:t>
            </a:r>
            <a:r>
              <a:rPr lang="ru-RU" b="1" dirty="0">
                <a:solidFill>
                  <a:srgbClr val="7030A0"/>
                </a:solidFill>
              </a:rPr>
              <a:t>в первую очередь, касается операционной системы и прикладного программного обеспечения.</a:t>
            </a:r>
          </a:p>
          <a:p>
            <a:r>
              <a:rPr lang="ru-RU" b="1" dirty="0">
                <a:solidFill>
                  <a:srgbClr val="7030A0"/>
                </a:solidFill>
              </a:rPr>
              <a:t>Причины появления такого директивного условия кроются не только в нашей гражданской позиции по нетерпимому отношению к контрафактному ПО, но и в профессиональных знаниях плюс в опыте, обладателем которого мы стали за почти 20-летнюю историю своего предприятия. И надо обладать таким достаточным опытом, чтобы со 100% уверенностью утверждать о возможно неполном, </a:t>
            </a:r>
            <a:r>
              <a:rPr lang="ru-RU" b="1" dirty="0" smtClean="0">
                <a:solidFill>
                  <a:srgbClr val="7030A0"/>
                </a:solidFill>
              </a:rPr>
              <a:t>ошибочном </a:t>
            </a:r>
            <a:r>
              <a:rPr lang="ru-RU" b="1" dirty="0">
                <a:solidFill>
                  <a:srgbClr val="7030A0"/>
                </a:solidFill>
              </a:rPr>
              <a:t>наборе, применяемых на проверяемом предприятии, утилит, что в итоге приводит к некорректной работе прикладного ПО.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Руководство </a:t>
            </a:r>
            <a:r>
              <a:rPr lang="ru-RU" b="1" dirty="0">
                <a:solidFill>
                  <a:srgbClr val="7030A0"/>
                </a:solidFill>
              </a:rPr>
              <a:t>любого предприятия, как правило, не располагает точной информацией о лицензионной чистоте установленного в организации программного обеспечения.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Напомните</a:t>
            </a:r>
            <a:r>
              <a:rPr lang="ru-RU" b="1" dirty="0">
                <a:solidFill>
                  <a:srgbClr val="7030A0"/>
                </a:solidFill>
              </a:rPr>
              <a:t>, что за отсутствие или нарушение лицензионного соглашения в письменном виде, предусмотренного законодательством РФ, к организации могут быть применены жестокие наказания, вплоть до ликвидации предприятия или применения уголовной ответственности к должностным лицам, допустившим такое нарушение!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7" y="2552700"/>
            <a:ext cx="3949919" cy="2764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2571750" imgH="4895850" progId="CorelDRAW.Graphic.9">
                  <p:embed/>
                </p:oleObj>
              </mc:Choice>
              <mc:Fallback>
                <p:oleObj r:id="rId4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9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640290"/>
            <a:ext cx="9944096" cy="4424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Традиции чтим –получаем преимущества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8529" y="2416739"/>
            <a:ext cx="5495471" cy="409836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Традиционно обнаруживается, что на компьютерах компании, подвергшейся аудиту, установлено большое количество неучтенного программного обеспечения («помойка»).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Однотипные </a:t>
            </a:r>
            <a:r>
              <a:rPr lang="ru-RU" b="1" dirty="0">
                <a:solidFill>
                  <a:srgbClr val="7030A0"/>
                </a:solidFill>
              </a:rPr>
              <a:t>продукты различных производителей конфликтуют друг с другом, часто возникают ошибки, сотрудники вынуждены постоянно обращаться к системным администраторам за технической поддержкой.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Поэтому </a:t>
            </a:r>
            <a:r>
              <a:rPr lang="ru-RU" b="1" dirty="0">
                <a:solidFill>
                  <a:srgbClr val="7030A0"/>
                </a:solidFill>
              </a:rPr>
              <a:t>дополнительного анализа требует проверка ПО на совместимость и оптимальность использования с оборудованием, на котором оно работает.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82" y="1082750"/>
            <a:ext cx="3816247" cy="4572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9" y="2192031"/>
            <a:ext cx="2818451" cy="39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839742"/>
            <a:ext cx="9944096" cy="7196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 мы делаем на предприятии?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8200" y="2387600"/>
            <a:ext cx="5753100" cy="394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Проведение аудита включает три основных этапа: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Постановка задачи и уточнение границ работ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Сбор данных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Анализ данных и оформление результатов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07" y="2565400"/>
            <a:ext cx="5349993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839742"/>
            <a:ext cx="10252074" cy="14462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Постановка задачи и уточнение границ работ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8300" y="2387600"/>
            <a:ext cx="6223000" cy="39459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 </a:t>
            </a:r>
            <a:r>
              <a:rPr lang="ru-RU" b="1" dirty="0">
                <a:solidFill>
                  <a:srgbClr val="7030A0"/>
                </a:solidFill>
              </a:rPr>
              <a:t>данном этапе совместно с заказчиком проводятся организационные мероприятия по подготовке проведения аудита: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Уточняются цели и задачи аудита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Подготавливается и согласовывается постановка задачи на проведение аудита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Иногда для проведения аудита необходим доступ к информации, которую заказчик считает конфиденциальной. В этом случае разрабатывается соглашение о конфиденциальности и организуется взаимодействие со службой безопасности заказчика.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2450928"/>
            <a:ext cx="4302125" cy="38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939800"/>
            <a:ext cx="9959974" cy="1447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Сбор данных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Сбор данных может включать следующий типовой </a:t>
            </a:r>
            <a:r>
              <a:rPr lang="ru-RU" sz="27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джентльменский </a:t>
            </a:r>
            <a:r>
              <a:rPr lang="ru-RU" sz="27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набор работ:</a:t>
            </a:r>
            <a:br>
              <a:rPr lang="ru-RU" sz="27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sz="27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099" y="2585509"/>
            <a:ext cx="7632701" cy="39041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b="1" dirty="0">
                <a:solidFill>
                  <a:srgbClr val="7030A0"/>
                </a:solidFill>
              </a:rPr>
              <a:t>Опрос персонала Заказчика</a:t>
            </a:r>
          </a:p>
          <a:p>
            <a:pPr lvl="0"/>
            <a:r>
              <a:rPr lang="ru-RU" sz="3800" b="1" dirty="0">
                <a:solidFill>
                  <a:srgbClr val="7030A0"/>
                </a:solidFill>
              </a:rPr>
              <a:t>Инвентаризация программного обеспечения</a:t>
            </a:r>
          </a:p>
          <a:p>
            <a:pPr lvl="0"/>
            <a:r>
              <a:rPr lang="ru-RU" sz="3800" b="1" dirty="0">
                <a:solidFill>
                  <a:srgbClr val="7030A0"/>
                </a:solidFill>
              </a:rPr>
              <a:t>Анализ представленных документов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Опрос персонала направлен на выявление существующих проблем, связанных с использованием программного обеспечения. К опросу обязательно привлекаются сотрудники:</a:t>
            </a:r>
          </a:p>
          <a:p>
            <a:pPr lvl="0"/>
            <a:r>
              <a:rPr lang="ru-RU" sz="3800" b="1" dirty="0">
                <a:solidFill>
                  <a:srgbClr val="7030A0"/>
                </a:solidFill>
              </a:rPr>
              <a:t>Непосредственно использующие ПО для решения своих задач</a:t>
            </a:r>
          </a:p>
          <a:p>
            <a:pPr lvl="0"/>
            <a:r>
              <a:rPr lang="ru-RU" sz="3800" b="1" dirty="0">
                <a:solidFill>
                  <a:srgbClr val="7030A0"/>
                </a:solidFill>
              </a:rPr>
              <a:t>Специалисты, оказывающие техническую поддержку пользователям</a:t>
            </a:r>
            <a:r>
              <a:rPr lang="ru-RU" sz="3800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FF0000"/>
                </a:solidFill>
              </a:rPr>
              <a:t>Проводится анализ документации на программное обеспечение. Особое внимание обращается на чтение лицензионных соглашений и прочие документы, подтверждающие легальность использования программного обеспечения.</a:t>
            </a:r>
          </a:p>
          <a:p>
            <a:pPr lvl="0"/>
            <a:endParaRPr lang="ru-RU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2501808"/>
            <a:ext cx="3089273" cy="38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7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1701800"/>
            <a:ext cx="9959974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Анализ данных и оформление результатов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4100" y="2565401"/>
            <a:ext cx="6743700" cy="354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Проводится проверка собранных данных на полноту и корректность, анализ полученной информации, формирование выводов и рекомендаций, оформление и презентация результатов. В ходе анализа может быть принято решение о сборе дополнительных данных.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Данные сводятся вместе и анализируются: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</a:rPr>
              <a:t>инвентаризационные данные об установленном ПО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</a:rPr>
              <a:t>информация о закупленных лицензиях на ПО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</a:rPr>
              <a:t>информация об обнаруженных проблемах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информация о конфигурации техники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2565400"/>
            <a:ext cx="3911639" cy="36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3" y="1234544"/>
            <a:ext cx="9959974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Результат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Результатом аудита является создание пакета документов, содержащего детализированные данные об установленном на компьютерах компании, программном обеспечении, а также набора рекомендаций по улучшению качества работы и повышения надежности, производительности, защищенности и эффективности использования ПО.</a:t>
            </a:r>
            <a:br>
              <a:rPr lang="ru-RU" sz="2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sz="20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2565401"/>
            <a:ext cx="10718800" cy="354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Стандартный комплект,  включает в себя, следующие документы: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Перечень установленного программного обеспечения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Перечень закупленного программного обеспечения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Аналитический отчет, в который входят</a:t>
            </a:r>
          </a:p>
          <a:p>
            <a:pPr lvl="1"/>
            <a:r>
              <a:rPr lang="ru-RU" b="1" dirty="0">
                <a:solidFill>
                  <a:srgbClr val="7030A0"/>
                </a:solidFill>
              </a:rPr>
              <a:t>перечень обнаруженных проблем;</a:t>
            </a:r>
          </a:p>
          <a:p>
            <a:pPr lvl="1"/>
            <a:r>
              <a:rPr lang="ru-RU" b="1" dirty="0">
                <a:solidFill>
                  <a:srgbClr val="7030A0"/>
                </a:solidFill>
              </a:rPr>
              <a:t>оценка последствий этих проблем;</a:t>
            </a:r>
          </a:p>
          <a:p>
            <a:pPr lvl="1"/>
            <a:r>
              <a:rPr lang="ru-RU" b="1" dirty="0">
                <a:solidFill>
                  <a:srgbClr val="7030A0"/>
                </a:solidFill>
              </a:rPr>
              <a:t>предлагаемые меры по устранению проблем с выделением первоочередных мер и оценкой длительности и стоимости их реализации.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6212"/>
              </p:ext>
            </p:extLst>
          </p:nvPr>
        </p:nvGraphicFramePr>
        <p:xfrm>
          <a:off x="10642597" y="640290"/>
          <a:ext cx="800853" cy="164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2571750" imgH="4895850" progId="CorelDRAW.Graphic.9">
                  <p:embed/>
                </p:oleObj>
              </mc:Choice>
              <mc:Fallback>
                <p:oleObj r:id="rId3" imgW="2571750" imgH="4895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597" y="640290"/>
                        <a:ext cx="800853" cy="164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00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356</TotalTime>
  <Words>697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Натуральные материалы</vt:lpstr>
      <vt:lpstr>CorelDRAW.Graphic.9</vt:lpstr>
      <vt:lpstr>Чистота (лицензионная)– залог здоровья (вашего бизнеса).  Или как мы спасаем клиентов аудитом.</vt:lpstr>
      <vt:lpstr>Что это такое  и кому это нужно? </vt:lpstr>
      <vt:lpstr>А оно нужно, если б не ответственность?</vt:lpstr>
      <vt:lpstr>Традиции чтим –получаем преимущества</vt:lpstr>
      <vt:lpstr>Что мы делаем на предприятии? </vt:lpstr>
      <vt:lpstr>Постановка задачи и уточнение границ работ  </vt:lpstr>
      <vt:lpstr>Сбор данных Сбор данных может включать следующий типовой джентльменский набор работ:  </vt:lpstr>
      <vt:lpstr>Анализ данных и оформление результатов   </vt:lpstr>
      <vt:lpstr>Результат Результатом аудита является создание пакета документов, содержащего детализированные данные об установленном на компьютерах компании, программном обеспечении, а также набора рекомендаций по улучшению качества работы и повышения надежности, производительности, защищенности и эффективности использования ПО. </vt:lpstr>
      <vt:lpstr>PS: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(лицензионная)– залог здоровья (вашего бизнеса).  Или как мы спасаем клиентов аудитом.</dc:title>
  <dc:creator>AS</dc:creator>
  <cp:lastModifiedBy>AS</cp:lastModifiedBy>
  <cp:revision>18</cp:revision>
  <dcterms:created xsi:type="dcterms:W3CDTF">2019-09-26T10:19:57Z</dcterms:created>
  <dcterms:modified xsi:type="dcterms:W3CDTF">2019-09-26T16:16:42Z</dcterms:modified>
</cp:coreProperties>
</file>