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59" r:id="rId4"/>
    <p:sldId id="260" r:id="rId5"/>
    <p:sldId id="261" r:id="rId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105" d="100"/>
          <a:sy n="105" d="100"/>
        </p:scale>
        <p:origin x="-12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F5FC96C-83AE-48CB-BD7D-7B02DBDFE949}" type="datetimeFigureOut">
              <a:rPr lang="ru-RU"/>
              <a:pPr>
                <a:defRPr/>
              </a:pPr>
              <a:t>11.10.2012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1B293DA-4D03-4C04-8686-FB447FD7E3F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35A14C-1901-4426-B552-0200F6E763EB}" type="slidenum">
              <a:rPr lang="ru-RU"/>
              <a:pPr fontAlgn="base">
                <a:spcBef>
                  <a:spcPct val="0"/>
                </a:spcBef>
                <a:spcAft>
                  <a:spcPct val="0"/>
                </a:spcAft>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CA9301-3E5F-4A36-A302-956A81080133}" type="slidenum">
              <a:rPr lang="ru-RU"/>
              <a:pPr fontAlgn="base">
                <a:spcBef>
                  <a:spcPct val="0"/>
                </a:spcBef>
                <a:spcAft>
                  <a:spcPct val="0"/>
                </a:spcAft>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96061B-888F-4313-B625-3565847B464E}" type="datetimeFigureOut">
              <a:rPr lang="ru-RU"/>
              <a:pPr>
                <a:defRPr/>
              </a:pPr>
              <a:t>11.10.2012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9EAED9-F583-4F76-9818-2E79014553A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88D9A6-B0D0-4B65-AB68-E7EDC405962D}" type="datetimeFigureOut">
              <a:rPr lang="ru-RU"/>
              <a:pPr>
                <a:defRPr/>
              </a:pPr>
              <a:t>11.10.2012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17AA40-DF7B-43C2-A39E-19C2F30B6DB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BD67273-237D-4010-BDF6-E87627F3D5EB}" type="datetimeFigureOut">
              <a:rPr lang="ru-RU"/>
              <a:pPr>
                <a:defRPr/>
              </a:pPr>
              <a:t>11.10.2012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087267-E457-45DD-9962-D7EB029094C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777D0C-2793-4A94-8B45-77846D1A287C}" type="datetimeFigureOut">
              <a:rPr lang="ru-RU"/>
              <a:pPr>
                <a:defRPr/>
              </a:pPr>
              <a:t>11.10.2012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37E0D1-CFA0-4E28-843C-0B8DE815353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BFF627A-6BBD-4ECE-B830-9E416F6846D8}" type="datetimeFigureOut">
              <a:rPr lang="ru-RU"/>
              <a:pPr>
                <a:defRPr/>
              </a:pPr>
              <a:t>11.10.2012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F2AF8B-5A00-4DA0-896F-F97C00EEB54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392012B-9239-4E77-9BEA-C435CE5FBAB7}" type="datetimeFigureOut">
              <a:rPr lang="ru-RU"/>
              <a:pPr>
                <a:defRPr/>
              </a:pPr>
              <a:t>11.10.2012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367942A-3F4C-4B47-B01F-D0A9D92FCE2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05089DE-8A3D-48FB-90E7-4062C40E3344}" type="datetimeFigureOut">
              <a:rPr lang="ru-RU"/>
              <a:pPr>
                <a:defRPr/>
              </a:pPr>
              <a:t>11.10.2012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6AD2D0F-12D6-4C1C-AFD3-E6DABE96C32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12B8326-2E19-4000-A7DB-484051890D85}" type="datetimeFigureOut">
              <a:rPr lang="ru-RU"/>
              <a:pPr>
                <a:defRPr/>
              </a:pPr>
              <a:t>11.10.2012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5D6C28C-0DFB-46ED-89A4-6E90425C175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4A21C6C-7797-4537-AF39-19529943AE47}" type="datetimeFigureOut">
              <a:rPr lang="ru-RU"/>
              <a:pPr>
                <a:defRPr/>
              </a:pPr>
              <a:t>11.10.2012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6E28C22-85A6-4936-8ABF-718DAD8E718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7F5C1B-9242-4C3F-B64A-0EBF9F2E6760}" type="datetimeFigureOut">
              <a:rPr lang="ru-RU"/>
              <a:pPr>
                <a:defRPr/>
              </a:pPr>
              <a:t>11.10.2012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BD8354-464B-4E27-923E-AFC3986DAB1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BAA661-35AB-4818-BFAD-67D6D1D96CB8}" type="datetimeFigureOut">
              <a:rPr lang="ru-RU"/>
              <a:pPr>
                <a:defRPr/>
              </a:pPr>
              <a:t>11.10.2012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56A4EB1-DC29-460B-997B-03E5E30F564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EF573B-C917-40D8-AC5D-FE28BC2A03A5}" type="datetimeFigureOut">
              <a:rPr lang="ru-RU"/>
              <a:pPr>
                <a:defRPr/>
              </a:pPr>
              <a:t>11.10.2012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D8E116C-7703-4339-B839-12E76D48285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Алексей Дубровский\Desktop\Рисунок1.png"/>
          <p:cNvPicPr>
            <a:picLocks noChangeAspect="1" noChangeArrowheads="1"/>
          </p:cNvPicPr>
          <p:nvPr/>
        </p:nvPicPr>
        <p:blipFill>
          <a:blip r:embed="rId3"/>
          <a:srcRect/>
          <a:stretch>
            <a:fillRect/>
          </a:stretch>
        </p:blipFill>
        <p:spPr bwMode="auto">
          <a:xfrm>
            <a:off x="1588" y="0"/>
            <a:ext cx="9142412" cy="6884988"/>
          </a:xfrm>
          <a:prstGeom prst="rect">
            <a:avLst/>
          </a:prstGeom>
          <a:noFill/>
          <a:ln w="9525">
            <a:noFill/>
            <a:miter lim="800000"/>
            <a:headEnd/>
            <a:tailEnd/>
          </a:ln>
        </p:spPr>
      </p:pic>
      <p:sp>
        <p:nvSpPr>
          <p:cNvPr id="14338" name="Заголовок 3"/>
          <p:cNvSpPr>
            <a:spLocks noGrp="1"/>
          </p:cNvSpPr>
          <p:nvPr>
            <p:ph type="ctrTitle"/>
          </p:nvPr>
        </p:nvSpPr>
        <p:spPr>
          <a:xfrm>
            <a:off x="3348038" y="333375"/>
            <a:ext cx="5111750" cy="2303463"/>
          </a:xfrm>
        </p:spPr>
        <p:txBody>
          <a:bodyPr/>
          <a:lstStyle/>
          <a:p>
            <a:pPr algn="l"/>
            <a:r>
              <a:rPr lang="ru-RU" sz="2800" b="1" smtClean="0"/>
              <a:t>Вместо эпиграфа</a:t>
            </a:r>
            <a:r>
              <a:rPr lang="ru-RU" sz="2000" b="1" smtClean="0"/>
              <a:t/>
            </a:r>
            <a:br>
              <a:rPr lang="ru-RU" sz="2000" b="1" smtClean="0"/>
            </a:br>
            <a:r>
              <a:rPr lang="ru-RU" sz="2000" b="1" smtClean="0"/>
              <a:t>Capacit: </a:t>
            </a:r>
            <a:r>
              <a:rPr lang="ru-RU" sz="2000" smtClean="0"/>
              <a:t>Инсталятор цивы скачал с торрента, три раза отправил платное смс 200р</a:t>
            </a:r>
            <a:br>
              <a:rPr lang="ru-RU" sz="2000" smtClean="0"/>
            </a:br>
            <a:r>
              <a:rPr lang="ru-RU" sz="2000" b="1" smtClean="0"/>
              <a:t>Stormbird: </a:t>
            </a:r>
            <a:r>
              <a:rPr lang="ru-RU" sz="2000" smtClean="0"/>
              <a:t>Гм. Лицензия стоит 250 руб. Халява </a:t>
            </a:r>
            <a:r>
              <a:rPr lang="en-US" sz="2000" smtClean="0"/>
              <a:t>—</a:t>
            </a:r>
            <a:r>
              <a:rPr lang="ru-RU" sz="2000" smtClean="0"/>
              <a:t> вещь настолько привлекательная, что за неё и переплатить не жалко, правда?</a:t>
            </a:r>
          </a:p>
        </p:txBody>
      </p:sp>
      <p:sp>
        <p:nvSpPr>
          <p:cNvPr id="14339" name="Подзаголовок 4"/>
          <p:cNvSpPr>
            <a:spLocks noGrp="1"/>
          </p:cNvSpPr>
          <p:nvPr>
            <p:ph type="subTitle" idx="1"/>
          </p:nvPr>
        </p:nvSpPr>
        <p:spPr>
          <a:xfrm>
            <a:off x="3419475" y="5780088"/>
            <a:ext cx="5321300" cy="673100"/>
          </a:xfrm>
        </p:spPr>
        <p:txBody>
          <a:bodyPr/>
          <a:lstStyle/>
          <a:p>
            <a:pPr algn="r"/>
            <a:r>
              <a:rPr lang="ru-RU" sz="1500" b="1" i="1" smtClean="0">
                <a:solidFill>
                  <a:schemeClr val="bg1"/>
                </a:solidFill>
              </a:rPr>
              <a:t>в принципе, на этом эпиграфе нашу презентацию можно было бы и закончить, но… у нас есть второй эпиграф.</a:t>
            </a:r>
          </a:p>
          <a:p>
            <a:pPr algn="r"/>
            <a:endParaRPr lang="ru-RU" b="1" smtClean="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Алексей Дубровский\Desktop\Рисунок1.png"/>
          <p:cNvPicPr>
            <a:picLocks noChangeAspect="1" noChangeArrowheads="1"/>
          </p:cNvPicPr>
          <p:nvPr/>
        </p:nvPicPr>
        <p:blipFill>
          <a:blip r:embed="rId3"/>
          <a:srcRect/>
          <a:stretch>
            <a:fillRect/>
          </a:stretch>
        </p:blipFill>
        <p:spPr bwMode="auto">
          <a:xfrm>
            <a:off x="1588" y="0"/>
            <a:ext cx="9142412" cy="6884988"/>
          </a:xfrm>
          <a:prstGeom prst="rect">
            <a:avLst/>
          </a:prstGeom>
          <a:noFill/>
          <a:ln w="9525">
            <a:noFill/>
            <a:miter lim="800000"/>
            <a:headEnd/>
            <a:tailEnd/>
          </a:ln>
        </p:spPr>
      </p:pic>
      <p:sp>
        <p:nvSpPr>
          <p:cNvPr id="16386" name="Заголовок 3"/>
          <p:cNvSpPr>
            <a:spLocks noGrp="1"/>
          </p:cNvSpPr>
          <p:nvPr>
            <p:ph type="ctrTitle"/>
          </p:nvPr>
        </p:nvSpPr>
        <p:spPr>
          <a:xfrm>
            <a:off x="3348038" y="476250"/>
            <a:ext cx="5111750" cy="1800225"/>
          </a:xfrm>
        </p:spPr>
        <p:txBody>
          <a:bodyPr/>
          <a:lstStyle/>
          <a:p>
            <a:pPr algn="l"/>
            <a:r>
              <a:rPr lang="ru-RU" sz="2800" b="1" smtClean="0"/>
              <a:t>Вместо второго эпиграфа</a:t>
            </a:r>
            <a:r>
              <a:rPr lang="ru-RU" sz="2000" b="1" smtClean="0"/>
              <a:t/>
            </a:r>
            <a:br>
              <a:rPr lang="ru-RU" sz="2000" b="1" smtClean="0"/>
            </a:br>
            <a:r>
              <a:rPr lang="ru-RU" sz="2000" b="1" smtClean="0"/>
              <a:t/>
            </a:r>
            <a:br>
              <a:rPr lang="ru-RU" sz="2000" b="1" smtClean="0"/>
            </a:br>
            <a:r>
              <a:rPr lang="ru-RU" sz="2000" b="1" smtClean="0"/>
              <a:t/>
            </a:r>
            <a:br>
              <a:rPr lang="ru-RU" sz="2000" b="1" smtClean="0"/>
            </a:br>
            <a:r>
              <a:rPr lang="ru-RU" sz="2000" b="1" smtClean="0"/>
              <a:t>«Мы не настолько богаты, чтобы покупать дешевые вещи» ©</a:t>
            </a:r>
          </a:p>
        </p:txBody>
      </p:sp>
      <p:sp>
        <p:nvSpPr>
          <p:cNvPr id="16387" name="Подзаголовок 4"/>
          <p:cNvSpPr>
            <a:spLocks noGrp="1"/>
          </p:cNvSpPr>
          <p:nvPr>
            <p:ph type="subTitle" idx="1"/>
          </p:nvPr>
        </p:nvSpPr>
        <p:spPr>
          <a:xfrm>
            <a:off x="3419475" y="4724400"/>
            <a:ext cx="5321300" cy="1800225"/>
          </a:xfrm>
        </p:spPr>
        <p:txBody>
          <a:bodyPr/>
          <a:lstStyle/>
          <a:p>
            <a:pPr algn="r"/>
            <a:r>
              <a:rPr lang="ru-RU" sz="1500" b="1" smtClean="0">
                <a:solidFill>
                  <a:schemeClr val="bg1"/>
                </a:solidFill>
              </a:rPr>
              <a:t>Как известно - скупой платит дважды. </a:t>
            </a:r>
          </a:p>
          <a:p>
            <a:pPr algn="r"/>
            <a:r>
              <a:rPr lang="ru-RU" sz="1500" b="1" smtClean="0">
                <a:solidFill>
                  <a:schemeClr val="bg1"/>
                </a:solidFill>
              </a:rPr>
              <a:t>А то и трижды. А если совсем не повезет…</a:t>
            </a:r>
          </a:p>
          <a:p>
            <a:pPr algn="r"/>
            <a:r>
              <a:rPr lang="ru-RU" sz="1500" b="1" smtClean="0">
                <a:solidFill>
                  <a:schemeClr val="bg1"/>
                </a:solidFill>
              </a:rPr>
              <a:t>В данной презентации мы не хотим убеждать, пропагандировать и настаивать.</a:t>
            </a:r>
          </a:p>
          <a:p>
            <a:pPr algn="r"/>
            <a:r>
              <a:rPr lang="ru-RU" sz="1500" b="1" smtClean="0">
                <a:solidFill>
                  <a:schemeClr val="bg1"/>
                </a:solidFill>
              </a:rPr>
              <a:t>То, что пиратство – зло, известно всем.</a:t>
            </a:r>
          </a:p>
          <a:p>
            <a:pPr algn="r"/>
            <a:r>
              <a:rPr lang="ru-RU" sz="1500" b="1" smtClean="0">
                <a:solidFill>
                  <a:schemeClr val="bg1"/>
                </a:solidFill>
              </a:rPr>
              <a:t>А вот о том, что это зло может коснуться </a:t>
            </a:r>
          </a:p>
          <a:p>
            <a:pPr algn="r"/>
            <a:r>
              <a:rPr lang="ru-RU" sz="1500" b="1" smtClean="0">
                <a:solidFill>
                  <a:schemeClr val="bg1"/>
                </a:solidFill>
              </a:rPr>
              <a:t>каждого из нас – задумываются единицы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Алексей Дубровский\Desktop\Рисунок2.jpg"/>
          <p:cNvPicPr>
            <a:picLocks noChangeAspect="1" noChangeArrowheads="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18434" name="Заголовок 1"/>
          <p:cNvSpPr>
            <a:spLocks noGrp="1"/>
          </p:cNvSpPr>
          <p:nvPr>
            <p:ph type="title"/>
          </p:nvPr>
        </p:nvSpPr>
        <p:spPr>
          <a:xfrm>
            <a:off x="3059113" y="419100"/>
            <a:ext cx="5627687" cy="561975"/>
          </a:xfrm>
        </p:spPr>
        <p:txBody>
          <a:bodyPr/>
          <a:lstStyle/>
          <a:p>
            <a:pPr algn="l"/>
            <a:r>
              <a:rPr lang="ru-RU" sz="3500" b="1" smtClean="0"/>
              <a:t>Лицензия – это законно!</a:t>
            </a:r>
          </a:p>
        </p:txBody>
      </p:sp>
      <p:sp>
        <p:nvSpPr>
          <p:cNvPr id="18435" name="TextBox 5"/>
          <p:cNvSpPr txBox="1">
            <a:spLocks noChangeArrowheads="1"/>
          </p:cNvSpPr>
          <p:nvPr/>
        </p:nvSpPr>
        <p:spPr bwMode="auto">
          <a:xfrm>
            <a:off x="3059113" y="1492250"/>
            <a:ext cx="4968875" cy="784225"/>
          </a:xfrm>
          <a:prstGeom prst="rect">
            <a:avLst/>
          </a:prstGeom>
          <a:noFill/>
          <a:ln w="9525">
            <a:noFill/>
            <a:miter lim="800000"/>
            <a:headEnd/>
            <a:tailEnd/>
          </a:ln>
        </p:spPr>
        <p:txBody>
          <a:bodyPr>
            <a:spAutoFit/>
          </a:bodyPr>
          <a:lstStyle/>
          <a:p>
            <a:r>
              <a:rPr lang="ru-RU" sz="1500" b="1">
                <a:latin typeface="Calibri" pitchFamily="34" charset="0"/>
              </a:rPr>
              <a:t>Использование нелицензионных программ противозаконно. Вы подвергаете себя риску быть привлеченными к юридической ответственности.</a:t>
            </a:r>
          </a:p>
        </p:txBody>
      </p:sp>
      <p:pic>
        <p:nvPicPr>
          <p:cNvPr id="18436" name="Picture 2" descr="C:\Users\Алексей Дубровский\Desktop\Безимени-1.png"/>
          <p:cNvPicPr>
            <a:picLocks noChangeAspect="1" noChangeArrowheads="1"/>
          </p:cNvPicPr>
          <p:nvPr/>
        </p:nvPicPr>
        <p:blipFill>
          <a:blip r:embed="rId3"/>
          <a:srcRect/>
          <a:stretch>
            <a:fillRect/>
          </a:stretch>
        </p:blipFill>
        <p:spPr bwMode="auto">
          <a:xfrm>
            <a:off x="1854200" y="2636838"/>
            <a:ext cx="6075363" cy="1924050"/>
          </a:xfrm>
          <a:prstGeom prst="rect">
            <a:avLst/>
          </a:prstGeom>
          <a:noFill/>
          <a:ln w="9525">
            <a:noFill/>
            <a:miter lim="800000"/>
            <a:headEnd/>
            <a:tailEnd/>
          </a:ln>
        </p:spPr>
      </p:pic>
      <p:sp>
        <p:nvSpPr>
          <p:cNvPr id="18437" name="TextBox 6"/>
          <p:cNvSpPr txBox="1">
            <a:spLocks noChangeArrowheads="1"/>
          </p:cNvSpPr>
          <p:nvPr/>
        </p:nvSpPr>
        <p:spPr bwMode="auto">
          <a:xfrm>
            <a:off x="1908175" y="2997200"/>
            <a:ext cx="6040438" cy="1246188"/>
          </a:xfrm>
          <a:prstGeom prst="rect">
            <a:avLst/>
          </a:prstGeom>
          <a:noFill/>
          <a:ln w="9525">
            <a:noFill/>
            <a:miter lim="800000"/>
            <a:headEnd/>
            <a:tailEnd/>
          </a:ln>
        </p:spPr>
        <p:txBody>
          <a:bodyPr>
            <a:spAutoFit/>
          </a:bodyPr>
          <a:lstStyle/>
          <a:p>
            <a:r>
              <a:rPr lang="ru-RU" sz="1500" b="1">
                <a:latin typeface="Calibri" pitchFamily="34" charset="0"/>
              </a:rPr>
              <a:t>Ст. 146 УК РФ.</a:t>
            </a:r>
          </a:p>
          <a:p>
            <a:r>
              <a:rPr lang="ru-RU" sz="1000" i="1">
                <a:latin typeface="Calibri" pitchFamily="34" charset="0"/>
              </a:rPr>
              <a:t>Незаконное использование объектов авторского права или смежных прав, а равно приобретение, хранение, перевозка контрафактных экземпляров произведений или фонограмм в целях сбыта, совершенные в крупном размере, — наказываются штрафом в размере до двухсот тысяч рублей или в размере заработной платы или иного дохода осужденного за период до восемнадцати месяцев, либо обязательными работами на срок от ста восьмидесяти до двухсот сорока часов, либо исправительными работами на срок до двух лет, либо лишением свободы на срок до двух лет. </a:t>
            </a:r>
            <a:endParaRPr lang="ru-RU" sz="1000">
              <a:latin typeface="Calibri" pitchFamily="34" charset="0"/>
            </a:endParaRPr>
          </a:p>
        </p:txBody>
      </p:sp>
      <p:sp>
        <p:nvSpPr>
          <p:cNvPr id="18438" name="TextBox 8"/>
          <p:cNvSpPr txBox="1">
            <a:spLocks noChangeArrowheads="1"/>
          </p:cNvSpPr>
          <p:nvPr/>
        </p:nvSpPr>
        <p:spPr bwMode="auto">
          <a:xfrm>
            <a:off x="3059113" y="5445125"/>
            <a:ext cx="5905500" cy="1016000"/>
          </a:xfrm>
          <a:prstGeom prst="rect">
            <a:avLst/>
          </a:prstGeom>
          <a:noFill/>
          <a:ln w="9525">
            <a:noFill/>
            <a:miter lim="800000"/>
            <a:headEnd/>
            <a:tailEnd/>
          </a:ln>
        </p:spPr>
        <p:txBody>
          <a:bodyPr>
            <a:spAutoFit/>
          </a:bodyPr>
          <a:lstStyle/>
          <a:p>
            <a:r>
              <a:rPr lang="ru-RU" sz="1500" b="1" i="1">
                <a:solidFill>
                  <a:schemeClr val="bg1"/>
                </a:solidFill>
                <a:latin typeface="Calibri" pitchFamily="34" charset="0"/>
              </a:rPr>
              <a:t>Это реальная статья. Это реальная проблема. Штрафы </a:t>
            </a:r>
            <a:br>
              <a:rPr lang="ru-RU" sz="1500" b="1" i="1">
                <a:solidFill>
                  <a:schemeClr val="bg1"/>
                </a:solidFill>
                <a:latin typeface="Calibri" pitchFamily="34" charset="0"/>
              </a:rPr>
            </a:br>
            <a:r>
              <a:rPr lang="ru-RU" sz="1500" b="1" i="1">
                <a:solidFill>
                  <a:schemeClr val="bg1"/>
                </a:solidFill>
                <a:latin typeface="Calibri" pitchFamily="34" charset="0"/>
              </a:rPr>
              <a:t>(и не маленькие!) назначают по данной статье стабильно и регулярно. Судимость, пусть и условная, это «клеймо» на всю жизнь, испорченная репутация, затрудненный выезд за границу</a:t>
            </a:r>
            <a:endParaRPr lang="ru-RU" sz="1500" b="1">
              <a:solidFill>
                <a:schemeClr val="bg1"/>
              </a:solidFill>
              <a:latin typeface="Calibri" pitchFamily="34" charset="0"/>
            </a:endParaRPr>
          </a:p>
        </p:txBody>
      </p:sp>
      <p:pic>
        <p:nvPicPr>
          <p:cNvPr id="18439" name="Picture 3" descr="C:\Users\Алексей Дубровский\Pictures\40.png"/>
          <p:cNvPicPr>
            <a:picLocks noChangeAspect="1" noChangeArrowheads="1"/>
          </p:cNvPicPr>
          <p:nvPr/>
        </p:nvPicPr>
        <p:blipFill>
          <a:blip r:embed="rId4"/>
          <a:srcRect/>
          <a:stretch>
            <a:fillRect/>
          </a:stretch>
        </p:blipFill>
        <p:spPr bwMode="auto">
          <a:xfrm>
            <a:off x="7870825" y="2997200"/>
            <a:ext cx="1296988" cy="1295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C:\Users\Алексей Дубровский\Desktop\Рисунок3.jpg"/>
          <p:cNvPicPr>
            <a:picLocks noChangeAspect="1" noChangeArrowheads="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19458" name="Заголовок 1"/>
          <p:cNvSpPr>
            <a:spLocks noGrp="1"/>
          </p:cNvSpPr>
          <p:nvPr>
            <p:ph type="title"/>
          </p:nvPr>
        </p:nvSpPr>
        <p:spPr>
          <a:xfrm>
            <a:off x="2555875" y="419100"/>
            <a:ext cx="6624638" cy="561975"/>
          </a:xfrm>
        </p:spPr>
        <p:txBody>
          <a:bodyPr/>
          <a:lstStyle/>
          <a:p>
            <a:r>
              <a:rPr lang="ru-RU" sz="3500" b="1" smtClean="0"/>
              <a:t>Лицензия – это качественно!</a:t>
            </a:r>
          </a:p>
        </p:txBody>
      </p:sp>
      <p:sp>
        <p:nvSpPr>
          <p:cNvPr id="19459" name="TextBox 5"/>
          <p:cNvSpPr txBox="1">
            <a:spLocks noChangeArrowheads="1"/>
          </p:cNvSpPr>
          <p:nvPr/>
        </p:nvSpPr>
        <p:spPr bwMode="auto">
          <a:xfrm>
            <a:off x="3059113" y="1492250"/>
            <a:ext cx="5461000" cy="784225"/>
          </a:xfrm>
          <a:prstGeom prst="rect">
            <a:avLst/>
          </a:prstGeom>
          <a:noFill/>
          <a:ln w="9525">
            <a:noFill/>
            <a:miter lim="800000"/>
            <a:headEnd/>
            <a:tailEnd/>
          </a:ln>
        </p:spPr>
        <p:txBody>
          <a:bodyPr>
            <a:spAutoFit/>
          </a:bodyPr>
          <a:lstStyle/>
          <a:p>
            <a:r>
              <a:rPr lang="ru-RU" sz="1500" b="1">
                <a:latin typeface="Calibri" pitchFamily="34" charset="0"/>
              </a:rPr>
              <a:t>Пираты не отвечают за качество продукта. В один прекрасный день Вы рискуете потерять всю информацию. Заниматься ее восстановлением никто не будет.</a:t>
            </a:r>
          </a:p>
        </p:txBody>
      </p:sp>
      <p:pic>
        <p:nvPicPr>
          <p:cNvPr id="19460" name="Picture 2" descr="C:\Users\Алексей Дубровский\Desktop\Безимени-1.png"/>
          <p:cNvPicPr>
            <a:picLocks noChangeAspect="1" noChangeArrowheads="1"/>
          </p:cNvPicPr>
          <p:nvPr/>
        </p:nvPicPr>
        <p:blipFill>
          <a:blip r:embed="rId3"/>
          <a:srcRect/>
          <a:stretch>
            <a:fillRect/>
          </a:stretch>
        </p:blipFill>
        <p:spPr bwMode="auto">
          <a:xfrm>
            <a:off x="2797175" y="2636838"/>
            <a:ext cx="6076950" cy="1924050"/>
          </a:xfrm>
          <a:prstGeom prst="rect">
            <a:avLst/>
          </a:prstGeom>
          <a:noFill/>
          <a:ln w="9525">
            <a:noFill/>
            <a:miter lim="800000"/>
            <a:headEnd/>
            <a:tailEnd/>
          </a:ln>
        </p:spPr>
      </p:pic>
      <p:sp>
        <p:nvSpPr>
          <p:cNvPr id="19461" name="TextBox 6"/>
          <p:cNvSpPr txBox="1">
            <a:spLocks noChangeArrowheads="1"/>
          </p:cNvSpPr>
          <p:nvPr/>
        </p:nvSpPr>
        <p:spPr bwMode="auto">
          <a:xfrm>
            <a:off x="2851150" y="3055938"/>
            <a:ext cx="6042025" cy="1093787"/>
          </a:xfrm>
          <a:prstGeom prst="rect">
            <a:avLst/>
          </a:prstGeom>
          <a:noFill/>
          <a:ln w="9525">
            <a:noFill/>
            <a:miter lim="800000"/>
            <a:headEnd/>
            <a:tailEnd/>
          </a:ln>
        </p:spPr>
        <p:txBody>
          <a:bodyPr>
            <a:spAutoFit/>
          </a:bodyPr>
          <a:lstStyle/>
          <a:p>
            <a:r>
              <a:rPr lang="ru-RU" sz="1300" b="1">
                <a:latin typeface="Calibri" pitchFamily="34" charset="0"/>
              </a:rPr>
              <a:t>Ночь. Улица. Фонарь. Сессия. Неожиданно пойманный вирус блокирует работу компьютера. У вас нет прав обратиться за помощью к производителю своего антивируса. А завтра экзамен, а доклад ещё не доделан. А если диплом. </a:t>
            </a:r>
          </a:p>
          <a:p>
            <a:r>
              <a:rPr lang="ru-RU" sz="1300" b="1">
                <a:latin typeface="Calibri" pitchFamily="34" charset="0"/>
              </a:rPr>
              <a:t>А если тут же где-то хранятся результаты вашего личного исследования — данные, которые невозможно восстановить и получить вновь?</a:t>
            </a:r>
            <a:endParaRPr lang="ru-RU" sz="1300">
              <a:latin typeface="Calibri" pitchFamily="34" charset="0"/>
            </a:endParaRPr>
          </a:p>
        </p:txBody>
      </p:sp>
      <p:sp>
        <p:nvSpPr>
          <p:cNvPr id="19462" name="TextBox 8"/>
          <p:cNvSpPr txBox="1">
            <a:spLocks noChangeArrowheads="1"/>
          </p:cNvSpPr>
          <p:nvPr/>
        </p:nvSpPr>
        <p:spPr bwMode="auto">
          <a:xfrm>
            <a:off x="3059113" y="5445125"/>
            <a:ext cx="5905500" cy="1246188"/>
          </a:xfrm>
          <a:prstGeom prst="rect">
            <a:avLst/>
          </a:prstGeom>
          <a:noFill/>
          <a:ln w="9525">
            <a:noFill/>
            <a:miter lim="800000"/>
            <a:headEnd/>
            <a:tailEnd/>
          </a:ln>
        </p:spPr>
        <p:txBody>
          <a:bodyPr>
            <a:spAutoFit/>
          </a:bodyPr>
          <a:lstStyle/>
          <a:p>
            <a:r>
              <a:rPr lang="ru-RU" sz="1500" b="1" i="1">
                <a:solidFill>
                  <a:schemeClr val="bg1"/>
                </a:solidFill>
                <a:latin typeface="Calibri" pitchFamily="34" charset="0"/>
              </a:rPr>
              <a:t>К пиратским версиям не прилагается документация. Отсутствие подробного Руководства пользователя вынуждает нанимать для сопровождения сложной программы «умельца», который вытянет с Вас суммы, превосходящие стоимость легальной программы.</a:t>
            </a:r>
            <a:endParaRPr lang="ru-RU" sz="1500" b="1">
              <a:solidFill>
                <a:schemeClr val="bg1"/>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Алексей Дубровский\Desktop\Рисунок4.jpg"/>
          <p:cNvPicPr>
            <a:picLocks noChangeAspect="1" noChangeArrowheads="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20482" name="Заголовок 1"/>
          <p:cNvSpPr>
            <a:spLocks noGrp="1"/>
          </p:cNvSpPr>
          <p:nvPr>
            <p:ph type="title"/>
          </p:nvPr>
        </p:nvSpPr>
        <p:spPr>
          <a:xfrm>
            <a:off x="3059113" y="419100"/>
            <a:ext cx="6121400" cy="561975"/>
          </a:xfrm>
        </p:spPr>
        <p:txBody>
          <a:bodyPr/>
          <a:lstStyle/>
          <a:p>
            <a:pPr algn="l"/>
            <a:r>
              <a:rPr lang="ru-RU" sz="3500" b="1" smtClean="0"/>
              <a:t>Лицензия – это модно!</a:t>
            </a:r>
          </a:p>
        </p:txBody>
      </p:sp>
      <p:sp>
        <p:nvSpPr>
          <p:cNvPr id="20483" name="TextBox 5"/>
          <p:cNvSpPr txBox="1">
            <a:spLocks noChangeArrowheads="1"/>
          </p:cNvSpPr>
          <p:nvPr/>
        </p:nvSpPr>
        <p:spPr bwMode="auto">
          <a:xfrm>
            <a:off x="3059113" y="1268413"/>
            <a:ext cx="5461000" cy="1246187"/>
          </a:xfrm>
          <a:prstGeom prst="rect">
            <a:avLst/>
          </a:prstGeom>
          <a:noFill/>
          <a:ln w="9525">
            <a:noFill/>
            <a:miter lim="800000"/>
            <a:headEnd/>
            <a:tailEnd/>
          </a:ln>
        </p:spPr>
        <p:txBody>
          <a:bodyPr>
            <a:spAutoFit/>
          </a:bodyPr>
          <a:lstStyle/>
          <a:p>
            <a:r>
              <a:rPr lang="ru-RU" sz="1500" b="1">
                <a:latin typeface="Calibri" pitchFamily="34" charset="0"/>
              </a:rPr>
              <a:t>Посмотрите по сторонам. </a:t>
            </a:r>
          </a:p>
          <a:p>
            <a:endParaRPr lang="ru-RU" sz="1500" b="1">
              <a:latin typeface="Calibri" pitchFamily="34" charset="0"/>
            </a:endParaRPr>
          </a:p>
          <a:p>
            <a:r>
              <a:rPr lang="ru-RU" sz="1500" b="1">
                <a:latin typeface="Calibri" pitchFamily="34" charset="0"/>
              </a:rPr>
              <a:t>iphone и ipad, смартфоны на платформе андроид. </a:t>
            </a:r>
          </a:p>
          <a:p>
            <a:r>
              <a:rPr lang="ru-RU" sz="1500" b="1">
                <a:latin typeface="Calibri" pitchFamily="34" charset="0"/>
              </a:rPr>
              <a:t>Всё это достаточно дорогая техника, которую крайне </a:t>
            </a:r>
          </a:p>
          <a:p>
            <a:r>
              <a:rPr lang="ru-RU" sz="1500" b="1">
                <a:latin typeface="Calibri" pitchFamily="34" charset="0"/>
              </a:rPr>
              <a:t>не хочется «убить» непроверенным файлом.</a:t>
            </a:r>
          </a:p>
        </p:txBody>
      </p:sp>
      <p:pic>
        <p:nvPicPr>
          <p:cNvPr id="20484" name="Picture 2" descr="C:\Users\Алексей Дубровский\Desktop\Безимени-1.png"/>
          <p:cNvPicPr>
            <a:picLocks noChangeAspect="1" noChangeArrowheads="1"/>
          </p:cNvPicPr>
          <p:nvPr/>
        </p:nvPicPr>
        <p:blipFill>
          <a:blip r:embed="rId3"/>
          <a:srcRect/>
          <a:stretch>
            <a:fillRect/>
          </a:stretch>
        </p:blipFill>
        <p:spPr bwMode="auto">
          <a:xfrm>
            <a:off x="2797175" y="2636838"/>
            <a:ext cx="6076950" cy="1924050"/>
          </a:xfrm>
          <a:prstGeom prst="rect">
            <a:avLst/>
          </a:prstGeom>
          <a:noFill/>
          <a:ln w="9525">
            <a:noFill/>
            <a:miter lim="800000"/>
            <a:headEnd/>
            <a:tailEnd/>
          </a:ln>
        </p:spPr>
      </p:pic>
      <p:sp>
        <p:nvSpPr>
          <p:cNvPr id="20485" name="TextBox 6"/>
          <p:cNvSpPr txBox="1">
            <a:spLocks noChangeArrowheads="1"/>
          </p:cNvSpPr>
          <p:nvPr/>
        </p:nvSpPr>
        <p:spPr bwMode="auto">
          <a:xfrm>
            <a:off x="2851150" y="3284538"/>
            <a:ext cx="6042025" cy="692150"/>
          </a:xfrm>
          <a:prstGeom prst="rect">
            <a:avLst/>
          </a:prstGeom>
          <a:noFill/>
          <a:ln w="9525">
            <a:noFill/>
            <a:miter lim="800000"/>
            <a:headEnd/>
            <a:tailEnd/>
          </a:ln>
        </p:spPr>
        <p:txBody>
          <a:bodyPr>
            <a:spAutoFit/>
          </a:bodyPr>
          <a:lstStyle/>
          <a:p>
            <a:r>
              <a:rPr lang="ru-RU" sz="1300" b="1">
                <a:latin typeface="Calibri" pitchFamily="34" charset="0"/>
              </a:rPr>
              <a:t>Кроме этого, сами наши телефоны приучают нас пользоваться лицензионными, проверенными программами. За минимальные деньги скачивать необходимые приложения и любимые игры.</a:t>
            </a:r>
            <a:endParaRPr lang="ru-RU" sz="1300">
              <a:latin typeface="Calibri" pitchFamily="34" charset="0"/>
            </a:endParaRPr>
          </a:p>
        </p:txBody>
      </p:sp>
      <p:sp>
        <p:nvSpPr>
          <p:cNvPr id="20486" name="TextBox 8"/>
          <p:cNvSpPr txBox="1">
            <a:spLocks noChangeArrowheads="1"/>
          </p:cNvSpPr>
          <p:nvPr/>
        </p:nvSpPr>
        <p:spPr bwMode="auto">
          <a:xfrm>
            <a:off x="3059113" y="5889625"/>
            <a:ext cx="5905500" cy="708025"/>
          </a:xfrm>
          <a:prstGeom prst="rect">
            <a:avLst/>
          </a:prstGeom>
          <a:noFill/>
          <a:ln w="9525">
            <a:noFill/>
            <a:miter lim="800000"/>
            <a:headEnd/>
            <a:tailEnd/>
          </a:ln>
        </p:spPr>
        <p:txBody>
          <a:bodyPr>
            <a:spAutoFit/>
          </a:bodyPr>
          <a:lstStyle/>
          <a:p>
            <a:r>
              <a:rPr lang="ru-RU" sz="2000" b="1" i="1">
                <a:solidFill>
                  <a:schemeClr val="bg1"/>
                </a:solidFill>
                <a:latin typeface="Calibri" pitchFamily="34" charset="0"/>
              </a:rPr>
              <a:t>Так почему не перенести эту практику </a:t>
            </a:r>
          </a:p>
          <a:p>
            <a:r>
              <a:rPr lang="ru-RU" sz="2000" b="1" i="1">
                <a:solidFill>
                  <a:schemeClr val="bg1"/>
                </a:solidFill>
                <a:latin typeface="Calibri" pitchFamily="34" charset="0"/>
              </a:rPr>
              <a:t>и во все остальные сферы жизни?</a:t>
            </a:r>
            <a:endParaRPr lang="ru-RU" sz="2000" b="1">
              <a:solidFill>
                <a:schemeClr val="bg1"/>
              </a:solidFill>
              <a:latin typeface="Calibri"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390</Words>
  <Application>Microsoft Office PowerPoint</Application>
  <PresentationFormat>Экран (4:3)</PresentationFormat>
  <Paragraphs>30</Paragraphs>
  <Slides>5</Slides>
  <Notes>2</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5</vt:i4>
      </vt:variant>
    </vt:vector>
  </HeadingPairs>
  <TitlesOfParts>
    <vt:vector size="8" baseType="lpstr">
      <vt:lpstr>Calibri</vt:lpstr>
      <vt:lpstr>Arial</vt:lpstr>
      <vt:lpstr>Тема Office</vt:lpstr>
      <vt:lpstr>Вместо эпиграфа Capacit: Инсталятор цивы скачал с торрента, три раза отправил платное смс 200р Stormbird: Гм. Лицензия стоит 250 руб. Халява — вещь настолько привлекательная, что за неё и переплатить не жалко, правда?</vt:lpstr>
      <vt:lpstr>Вместо второго эпиграфа   «Мы не настолько богаты, чтобы покупать дешевые вещи» ©</vt:lpstr>
      <vt:lpstr>Лицензия – это законно!</vt:lpstr>
      <vt:lpstr>Лицензия – это качественно!</vt:lpstr>
      <vt:lpstr>Лицензия – это модно!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 Дубровский</dc:creator>
  <cp:lastModifiedBy>Алин С.Ю.</cp:lastModifiedBy>
  <cp:revision>8</cp:revision>
  <dcterms:created xsi:type="dcterms:W3CDTF">2012-08-20T08:04:39Z</dcterms:created>
  <dcterms:modified xsi:type="dcterms:W3CDTF">2012-10-11T11:03:12Z</dcterms:modified>
</cp:coreProperties>
</file>